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00.svg" ContentType="image/svg+xml"/>
  <Override PartName="/ppt/media/image102.svg" ContentType="image/svg+xml"/>
  <Override PartName="/ppt/media/image104.svg" ContentType="image/svg+xml"/>
  <Override PartName="/ppt/media/image106.svg" ContentType="image/svg+xml"/>
  <Override PartName="/ppt/media/image108.svg" ContentType="image/svg+xml"/>
  <Override PartName="/ppt/media/image110.svg" ContentType="image/svg+xml"/>
  <Override PartName="/ppt/media/image112.svg" ContentType="image/svg+xml"/>
  <Override PartName="/ppt/media/image114.svg" ContentType="image/svg+xml"/>
  <Override PartName="/ppt/media/image116.svg" ContentType="image/svg+xml"/>
  <Override PartName="/ppt/media/image118.svg" ContentType="image/svg+xml"/>
  <Override PartName="/ppt/media/image13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1.svg" ContentType="image/svg+xml"/>
  <Override PartName="/ppt/media/image33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6.svg" ContentType="image/svg+xml"/>
  <Override PartName="/ppt/media/image62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Canva Sans Bold" panose="020B0803030501040103"/>
      <p:bold r:id="rId27"/>
    </p:embeddedFont>
    <p:embeddedFont>
      <p:font typeface="Montserrat Bold" panose="00000800000000000000"/>
      <p:bold r:id="rId28"/>
    </p:embeddedFont>
    <p:embeddedFont>
      <p:font typeface="DM Serif Display"/>
      <p:regular r:id="rId29"/>
    </p:embeddedFont>
    <p:embeddedFont>
      <p:font typeface="Montserrat" panose="00000500000000000000"/>
      <p:regular r:id="rId30"/>
    </p:embeddedFont>
    <p:embeddedFont>
      <p:font typeface="Oswald Bold" panose="00000800000000000000"/>
      <p:bold r:id="rId31"/>
    </p:embeddedFont>
    <p:embeddedFont>
      <p:font typeface="Lato Bold" panose="020F0802020204030203"/>
      <p:bold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7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7.svg"/><Relationship Id="rId16" Type="http://schemas.openxmlformats.org/officeDocument/2006/relationships/image" Target="../media/image16.png"/><Relationship Id="rId15" Type="http://schemas.openxmlformats.org/officeDocument/2006/relationships/image" Target="../media/image15.GIF"/><Relationship Id="rId14" Type="http://schemas.openxmlformats.org/officeDocument/2006/relationships/image" Target="../media/image14.png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5.svg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GIF"/><Relationship Id="rId1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svg"/><Relationship Id="rId8" Type="http://schemas.openxmlformats.org/officeDocument/2006/relationships/image" Target="../media/image75.png"/><Relationship Id="rId7" Type="http://schemas.openxmlformats.org/officeDocument/2006/relationships/image" Target="../media/image74.svg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8" Type="http://schemas.openxmlformats.org/officeDocument/2006/relationships/slideLayout" Target="../slideLayouts/slideLayout7.xml"/><Relationship Id="rId47" Type="http://schemas.openxmlformats.org/officeDocument/2006/relationships/image" Target="../media/image114.svg"/><Relationship Id="rId46" Type="http://schemas.openxmlformats.org/officeDocument/2006/relationships/image" Target="../media/image113.png"/><Relationship Id="rId45" Type="http://schemas.openxmlformats.org/officeDocument/2006/relationships/image" Target="../media/image112.svg"/><Relationship Id="rId44" Type="http://schemas.openxmlformats.org/officeDocument/2006/relationships/image" Target="../media/image111.png"/><Relationship Id="rId43" Type="http://schemas.openxmlformats.org/officeDocument/2006/relationships/image" Target="../media/image110.svg"/><Relationship Id="rId42" Type="http://schemas.openxmlformats.org/officeDocument/2006/relationships/image" Target="../media/image109.png"/><Relationship Id="rId41" Type="http://schemas.openxmlformats.org/officeDocument/2006/relationships/image" Target="../media/image108.svg"/><Relationship Id="rId40" Type="http://schemas.openxmlformats.org/officeDocument/2006/relationships/image" Target="../media/image107.png"/><Relationship Id="rId4" Type="http://schemas.openxmlformats.org/officeDocument/2006/relationships/image" Target="../media/image71.png"/><Relationship Id="rId39" Type="http://schemas.openxmlformats.org/officeDocument/2006/relationships/image" Target="../media/image106.svg"/><Relationship Id="rId38" Type="http://schemas.openxmlformats.org/officeDocument/2006/relationships/image" Target="../media/image105.png"/><Relationship Id="rId37" Type="http://schemas.openxmlformats.org/officeDocument/2006/relationships/image" Target="../media/image104.svg"/><Relationship Id="rId36" Type="http://schemas.openxmlformats.org/officeDocument/2006/relationships/image" Target="../media/image103.png"/><Relationship Id="rId35" Type="http://schemas.openxmlformats.org/officeDocument/2006/relationships/image" Target="../media/image102.svg"/><Relationship Id="rId34" Type="http://schemas.openxmlformats.org/officeDocument/2006/relationships/image" Target="../media/image101.png"/><Relationship Id="rId33" Type="http://schemas.openxmlformats.org/officeDocument/2006/relationships/image" Target="../media/image100.svg"/><Relationship Id="rId32" Type="http://schemas.openxmlformats.org/officeDocument/2006/relationships/image" Target="../media/image99.png"/><Relationship Id="rId31" Type="http://schemas.openxmlformats.org/officeDocument/2006/relationships/image" Target="../media/image98.svg"/><Relationship Id="rId30" Type="http://schemas.openxmlformats.org/officeDocument/2006/relationships/image" Target="../media/image97.png"/><Relationship Id="rId3" Type="http://schemas.openxmlformats.org/officeDocument/2006/relationships/image" Target="../media/image70.svg"/><Relationship Id="rId29" Type="http://schemas.openxmlformats.org/officeDocument/2006/relationships/image" Target="../media/image96.svg"/><Relationship Id="rId28" Type="http://schemas.openxmlformats.org/officeDocument/2006/relationships/image" Target="../media/image95.png"/><Relationship Id="rId27" Type="http://schemas.openxmlformats.org/officeDocument/2006/relationships/image" Target="../media/image94.svg"/><Relationship Id="rId26" Type="http://schemas.openxmlformats.org/officeDocument/2006/relationships/image" Target="../media/image93.png"/><Relationship Id="rId25" Type="http://schemas.openxmlformats.org/officeDocument/2006/relationships/image" Target="../media/image92.svg"/><Relationship Id="rId24" Type="http://schemas.openxmlformats.org/officeDocument/2006/relationships/image" Target="../media/image91.png"/><Relationship Id="rId23" Type="http://schemas.openxmlformats.org/officeDocument/2006/relationships/image" Target="../media/image90.svg"/><Relationship Id="rId22" Type="http://schemas.openxmlformats.org/officeDocument/2006/relationships/image" Target="../media/image89.png"/><Relationship Id="rId21" Type="http://schemas.openxmlformats.org/officeDocument/2006/relationships/image" Target="../media/image88.svg"/><Relationship Id="rId20" Type="http://schemas.openxmlformats.org/officeDocument/2006/relationships/image" Target="../media/image87.png"/><Relationship Id="rId2" Type="http://schemas.openxmlformats.org/officeDocument/2006/relationships/image" Target="../media/image69.png"/><Relationship Id="rId19" Type="http://schemas.openxmlformats.org/officeDocument/2006/relationships/image" Target="../media/image86.svg"/><Relationship Id="rId18" Type="http://schemas.openxmlformats.org/officeDocument/2006/relationships/image" Target="../media/image85.png"/><Relationship Id="rId17" Type="http://schemas.openxmlformats.org/officeDocument/2006/relationships/image" Target="../media/image84.svg"/><Relationship Id="rId16" Type="http://schemas.openxmlformats.org/officeDocument/2006/relationships/image" Target="../media/image83.png"/><Relationship Id="rId15" Type="http://schemas.openxmlformats.org/officeDocument/2006/relationships/image" Target="../media/image82.svg"/><Relationship Id="rId14" Type="http://schemas.openxmlformats.org/officeDocument/2006/relationships/image" Target="../media/image81.png"/><Relationship Id="rId13" Type="http://schemas.openxmlformats.org/officeDocument/2006/relationships/image" Target="../media/image80.svg"/><Relationship Id="rId12" Type="http://schemas.openxmlformats.org/officeDocument/2006/relationships/image" Target="../media/image79.png"/><Relationship Id="rId11" Type="http://schemas.openxmlformats.org/officeDocument/2006/relationships/image" Target="../media/image78.svg"/><Relationship Id="rId10" Type="http://schemas.openxmlformats.org/officeDocument/2006/relationships/image" Target="../media/image77.png"/><Relationship Id="rId1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6.svg"/><Relationship Id="rId1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6.svg"/><Relationship Id="rId1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sv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3.svg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GIF"/><Relationship Id="rId1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576914" y="8041931"/>
            <a:ext cx="11372118" cy="524637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2ADA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-559445" y="3255730"/>
            <a:ext cx="2331359" cy="233135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EDCD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576914" y="-496413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19338" y="7386542"/>
            <a:ext cx="3591899" cy="2900458"/>
          </a:xfrm>
          <a:custGeom>
            <a:avLst/>
            <a:gdLst/>
            <a:ahLst/>
            <a:cxnLst/>
            <a:rect l="l" t="t" r="r" b="b"/>
            <a:pathLst>
              <a:path w="3591899" h="2900458">
                <a:moveTo>
                  <a:pt x="0" y="0"/>
                </a:moveTo>
                <a:lnTo>
                  <a:pt x="3591899" y="0"/>
                </a:lnTo>
                <a:lnTo>
                  <a:pt x="3591899" y="2900458"/>
                </a:lnTo>
                <a:lnTo>
                  <a:pt x="0" y="2900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044537" y="6661115"/>
            <a:ext cx="5643401" cy="3625885"/>
          </a:xfrm>
          <a:custGeom>
            <a:avLst/>
            <a:gdLst/>
            <a:ahLst/>
            <a:cxnLst/>
            <a:rect l="l" t="t" r="r" b="b"/>
            <a:pathLst>
              <a:path w="5643401" h="3625885">
                <a:moveTo>
                  <a:pt x="0" y="0"/>
                </a:moveTo>
                <a:lnTo>
                  <a:pt x="5643401" y="0"/>
                </a:lnTo>
                <a:lnTo>
                  <a:pt x="5643401" y="3625885"/>
                </a:lnTo>
                <a:lnTo>
                  <a:pt x="0" y="3625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809" y="8280808"/>
            <a:ext cx="1470037" cy="382210"/>
          </a:xfrm>
          <a:custGeom>
            <a:avLst/>
            <a:gdLst/>
            <a:ahLst/>
            <a:cxnLst/>
            <a:rect l="l" t="t" r="r" b="b"/>
            <a:pathLst>
              <a:path w="1470037" h="382210">
                <a:moveTo>
                  <a:pt x="0" y="0"/>
                </a:moveTo>
                <a:lnTo>
                  <a:pt x="1470037" y="0"/>
                </a:lnTo>
                <a:lnTo>
                  <a:pt x="1470037" y="382209"/>
                </a:lnTo>
                <a:lnTo>
                  <a:pt x="0" y="382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71914" y="8277230"/>
            <a:ext cx="1384484" cy="559541"/>
          </a:xfrm>
          <a:custGeom>
            <a:avLst/>
            <a:gdLst/>
            <a:ahLst/>
            <a:cxnLst/>
            <a:rect l="l" t="t" r="r" b="b"/>
            <a:pathLst>
              <a:path w="1384484" h="559541">
                <a:moveTo>
                  <a:pt x="0" y="0"/>
                </a:moveTo>
                <a:lnTo>
                  <a:pt x="1384484" y="0"/>
                </a:lnTo>
                <a:lnTo>
                  <a:pt x="1384484" y="559541"/>
                </a:lnTo>
                <a:lnTo>
                  <a:pt x="0" y="559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68105" y="8211538"/>
            <a:ext cx="1535388" cy="690925"/>
          </a:xfrm>
          <a:custGeom>
            <a:avLst/>
            <a:gdLst/>
            <a:ahLst/>
            <a:cxnLst/>
            <a:rect l="l" t="t" r="r" b="b"/>
            <a:pathLst>
              <a:path w="1535388" h="690925">
                <a:moveTo>
                  <a:pt x="0" y="0"/>
                </a:moveTo>
                <a:lnTo>
                  <a:pt x="1535388" y="0"/>
                </a:lnTo>
                <a:lnTo>
                  <a:pt x="1535388" y="690925"/>
                </a:lnTo>
                <a:lnTo>
                  <a:pt x="0" y="6909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5049" y="9075660"/>
            <a:ext cx="753409" cy="738340"/>
          </a:xfrm>
          <a:custGeom>
            <a:avLst/>
            <a:gdLst/>
            <a:ahLst/>
            <a:cxnLst/>
            <a:rect l="l" t="t" r="r" b="b"/>
            <a:pathLst>
              <a:path w="753409" h="738340">
                <a:moveTo>
                  <a:pt x="0" y="0"/>
                </a:moveTo>
                <a:lnTo>
                  <a:pt x="753409" y="0"/>
                </a:lnTo>
                <a:lnTo>
                  <a:pt x="753409" y="738340"/>
                </a:lnTo>
                <a:lnTo>
                  <a:pt x="0" y="738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1933" y="9074896"/>
            <a:ext cx="919961" cy="888556"/>
          </a:xfrm>
          <a:custGeom>
            <a:avLst/>
            <a:gdLst/>
            <a:ahLst/>
            <a:cxnLst/>
            <a:rect l="l" t="t" r="r" b="b"/>
            <a:pathLst>
              <a:path w="919961" h="888556">
                <a:moveTo>
                  <a:pt x="0" y="0"/>
                </a:moveTo>
                <a:lnTo>
                  <a:pt x="919962" y="0"/>
                </a:lnTo>
                <a:lnTo>
                  <a:pt x="919962" y="888555"/>
                </a:lnTo>
                <a:lnTo>
                  <a:pt x="0" y="88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2231895" y="9075660"/>
            <a:ext cx="1529391" cy="917635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3933762" y="8989061"/>
            <a:ext cx="928199" cy="1090832"/>
          </a:xfrm>
          <a:custGeom>
            <a:avLst/>
            <a:gdLst/>
            <a:ahLst/>
            <a:cxnLst/>
            <a:rect l="l" t="t" r="r" b="b"/>
            <a:pathLst>
              <a:path w="928199" h="1090832">
                <a:moveTo>
                  <a:pt x="0" y="0"/>
                </a:moveTo>
                <a:lnTo>
                  <a:pt x="928199" y="0"/>
                </a:lnTo>
                <a:lnTo>
                  <a:pt x="928199" y="1090832"/>
                </a:lnTo>
                <a:lnTo>
                  <a:pt x="0" y="1090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55965" y="2013020"/>
            <a:ext cx="1326726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F0E0C"/>
                </a:solidFill>
                <a:latin typeface="Canva Sans Bold" panose="020B0803030501040103"/>
              </a:rPr>
              <a:t>De﻿mographic</a:t>
            </a:r>
            <a:r>
              <a:rPr lang="en-US" sz="6000">
                <a:solidFill>
                  <a:srgbClr val="FFFFFF"/>
                </a:solidFill>
                <a:latin typeface="Canva Sans Bold" panose="020B0803030501040103"/>
              </a:rPr>
              <a:t> </a:t>
            </a:r>
            <a:r>
              <a:rPr lang="en-US" sz="6000">
                <a:solidFill>
                  <a:srgbClr val="FF3131"/>
                </a:solidFill>
                <a:latin typeface="Canva Sans Bold" panose="020B0803030501040103"/>
              </a:rPr>
              <a:t>Changes</a:t>
            </a:r>
            <a:r>
              <a:rPr lang="en-US" sz="6000">
                <a:solidFill>
                  <a:srgbClr val="FFFFFF"/>
                </a:solidFill>
                <a:latin typeface="Canva Sans Bold" panose="020B0803030501040103"/>
              </a:rPr>
              <a:t> </a:t>
            </a:r>
            <a:r>
              <a:rPr lang="en-US" sz="6000">
                <a:solidFill>
                  <a:srgbClr val="FFDE59"/>
                </a:solidFill>
                <a:latin typeface="Canva Sans Bold" panose="020B0803030501040103"/>
              </a:rPr>
              <a:t>In Germany</a:t>
            </a:r>
            <a:endParaRPr lang="en-US" sz="6000">
              <a:solidFill>
                <a:srgbClr val="FFDE59"/>
              </a:solidFill>
              <a:latin typeface="Canva Sans Bold" panose="020B08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680156" y="4696018"/>
            <a:ext cx="5819793" cy="44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85"/>
              </a:lnSpc>
              <a:spcBef>
                <a:spcPct val="0"/>
              </a:spcBef>
            </a:pPr>
            <a:r>
              <a:rPr lang="en-US" sz="2630" u="none" strike="noStrike">
                <a:solidFill>
                  <a:srgbClr val="FF3131"/>
                </a:solidFill>
                <a:latin typeface="Canva Sans Bold" panose="020B0803030501040103"/>
              </a:rPr>
              <a:t>WALID JAN MIAKHEL</a:t>
            </a:r>
            <a:endParaRPr lang="en-US" sz="2630" u="none" strike="noStrike">
              <a:solidFill>
                <a:srgbClr val="FF3131"/>
              </a:solidFill>
              <a:latin typeface="Canva Sans Bold" panose="020B08030305010401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62266" y="3949605"/>
            <a:ext cx="1268046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F0E0C"/>
                </a:solidFill>
                <a:latin typeface="Montserrat Bold" panose="00000800000000000000"/>
              </a:rPr>
              <a:t>SEABORN SEEDS</a:t>
            </a:r>
            <a:r>
              <a:rPr lang="en-US" sz="2800">
                <a:solidFill>
                  <a:srgbClr val="FF3131"/>
                </a:solidFill>
                <a:latin typeface="Montserrat Bold" panose="00000800000000000000"/>
              </a:rPr>
              <a:t> | DATA ANALYTICS </a:t>
            </a:r>
            <a:r>
              <a:rPr lang="en-US" sz="2800">
                <a:solidFill>
                  <a:srgbClr val="FFDE59"/>
                </a:solidFill>
                <a:latin typeface="Montserrat Bold" panose="00000800000000000000"/>
              </a:rPr>
              <a:t>| SPICED ACADEMY</a:t>
            </a:r>
            <a:endParaRPr lang="en-US" sz="2800">
              <a:solidFill>
                <a:srgbClr val="FFDE59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190500"/>
            <a:ext cx="15518765" cy="9759950"/>
          </a:xfrm>
          <a:custGeom>
            <a:avLst/>
            <a:gdLst/>
            <a:ahLst/>
            <a:cxnLst/>
            <a:rect l="l" t="t" r="r" b="b"/>
            <a:pathLst>
              <a:path w="16072622" h="10530167">
                <a:moveTo>
                  <a:pt x="0" y="0"/>
                </a:moveTo>
                <a:lnTo>
                  <a:pt x="16072622" y="0"/>
                </a:lnTo>
                <a:lnTo>
                  <a:pt x="16072622" y="10530167"/>
                </a:lnTo>
                <a:lnTo>
                  <a:pt x="0" y="1053016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362" b="-5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15201" y="8911964"/>
            <a:ext cx="695279" cy="692672"/>
          </a:xfrm>
          <a:custGeom>
            <a:avLst/>
            <a:gdLst/>
            <a:ahLst/>
            <a:cxnLst/>
            <a:rect l="l" t="t" r="r" b="b"/>
            <a:pathLst>
              <a:path w="695279" h="692672">
                <a:moveTo>
                  <a:pt x="0" y="0"/>
                </a:moveTo>
                <a:lnTo>
                  <a:pt x="695280" y="0"/>
                </a:lnTo>
                <a:lnTo>
                  <a:pt x="695280" y="692672"/>
                </a:lnTo>
                <a:lnTo>
                  <a:pt x="0" y="69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67876" y="8911964"/>
            <a:ext cx="583688" cy="583688"/>
          </a:xfrm>
          <a:custGeom>
            <a:avLst/>
            <a:gdLst/>
            <a:ahLst/>
            <a:cxnLst/>
            <a:rect l="l" t="t" r="r" b="b"/>
            <a:pathLst>
              <a:path w="583688" h="583688">
                <a:moveTo>
                  <a:pt x="0" y="0"/>
                </a:moveTo>
                <a:lnTo>
                  <a:pt x="583687" y="0"/>
                </a:lnTo>
                <a:lnTo>
                  <a:pt x="583687" y="583688"/>
                </a:lnTo>
                <a:lnTo>
                  <a:pt x="0" y="58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276107">
            <a:off x="5109210" y="3705860"/>
            <a:ext cx="903605" cy="194945"/>
          </a:xfrm>
          <a:custGeom>
            <a:avLst/>
            <a:gdLst/>
            <a:ahLst/>
            <a:cxnLst/>
            <a:rect l="l" t="t" r="r" b="b"/>
            <a:pathLst>
              <a:path w="556601" h="140542">
                <a:moveTo>
                  <a:pt x="0" y="0"/>
                </a:moveTo>
                <a:lnTo>
                  <a:pt x="556601" y="0"/>
                </a:lnTo>
                <a:lnTo>
                  <a:pt x="556601" y="140542"/>
                </a:lnTo>
                <a:lnTo>
                  <a:pt x="0" y="140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5495" y="5429614"/>
            <a:ext cx="4595260" cy="42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3440713" y="74898"/>
            <a:ext cx="4325442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D55641"/>
                </a:solidFill>
                <a:latin typeface="Montserrat Bold" panose="00000800000000000000"/>
              </a:rPr>
              <a:t>Population Distribution </a:t>
            </a:r>
            <a:endParaRPr lang="en-US" sz="2700">
              <a:solidFill>
                <a:srgbClr val="D55641"/>
              </a:solidFill>
              <a:latin typeface="Montserrat Bold" panose="00000800000000000000"/>
            </a:endParaRP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D55641"/>
                </a:solidFill>
                <a:latin typeface="Montserrat Bold" panose="00000800000000000000"/>
              </a:rPr>
              <a:t>by Age &amp; Sex</a:t>
            </a:r>
            <a:endParaRPr lang="en-US" sz="2700">
              <a:solidFill>
                <a:srgbClr val="D55641"/>
              </a:solidFill>
              <a:latin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12689" y="3998773"/>
            <a:ext cx="2096132" cy="57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</a:pPr>
            <a:r>
              <a:rPr lang="en-US" sz="1645">
                <a:solidFill>
                  <a:srgbClr val="FBC819"/>
                </a:solidFill>
                <a:latin typeface="Montserrat Bold" panose="00000800000000000000"/>
              </a:rPr>
              <a:t>Population bubble </a:t>
            </a:r>
            <a:endParaRPr lang="en-US" sz="1645">
              <a:solidFill>
                <a:srgbClr val="FBC819"/>
              </a:solidFill>
              <a:latin typeface="Montserrat Bold" panose="00000800000000000000"/>
            </a:endParaRPr>
          </a:p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645">
                <a:solidFill>
                  <a:srgbClr val="FBC819"/>
                </a:solidFill>
                <a:latin typeface="Montserrat Bold" panose="00000800000000000000"/>
              </a:rPr>
              <a:t>nearing retirement</a:t>
            </a:r>
            <a:endParaRPr lang="en-US" sz="1645">
              <a:solidFill>
                <a:srgbClr val="FBC819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14523" y="0"/>
            <a:ext cx="10873477" cy="10287000"/>
          </a:xfrm>
          <a:prstGeom prst="rect">
            <a:avLst/>
          </a:prstGeom>
          <a:solidFill>
            <a:srgbClr val="313641"/>
          </a:solidFill>
        </p:spPr>
      </p:sp>
      <p:sp>
        <p:nvSpPr>
          <p:cNvPr id="3" name="Freeform 3"/>
          <p:cNvSpPr/>
          <p:nvPr/>
        </p:nvSpPr>
        <p:spPr>
          <a:xfrm rot="-5400000">
            <a:off x="15504452" y="4442692"/>
            <a:ext cx="285311" cy="154781"/>
          </a:xfrm>
          <a:custGeom>
            <a:avLst/>
            <a:gdLst/>
            <a:ahLst/>
            <a:cxnLst/>
            <a:rect l="l" t="t" r="r" b="b"/>
            <a:pathLst>
              <a:path w="285311" h="154781">
                <a:moveTo>
                  <a:pt x="0" y="0"/>
                </a:moveTo>
                <a:lnTo>
                  <a:pt x="285311" y="0"/>
                </a:lnTo>
                <a:lnTo>
                  <a:pt x="285311" y="154781"/>
                </a:lnTo>
                <a:lnTo>
                  <a:pt x="0" y="1547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50314"/>
            <a:ext cx="18938121" cy="10421922"/>
          </a:xfrm>
          <a:custGeom>
            <a:avLst/>
            <a:gdLst/>
            <a:ahLst/>
            <a:cxnLst/>
            <a:rect l="l" t="t" r="r" b="b"/>
            <a:pathLst>
              <a:path w="18938121" h="10421922">
                <a:moveTo>
                  <a:pt x="0" y="0"/>
                </a:moveTo>
                <a:lnTo>
                  <a:pt x="18938121" y="0"/>
                </a:lnTo>
                <a:lnTo>
                  <a:pt x="18938121" y="10421922"/>
                </a:lnTo>
                <a:lnTo>
                  <a:pt x="0" y="10421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H="1">
            <a:off x="2876897" y="3081105"/>
            <a:ext cx="12772092" cy="5450494"/>
          </a:xfrm>
          <a:prstGeom prst="line">
            <a:avLst/>
          </a:prstGeom>
          <a:ln w="19050" cap="flat">
            <a:solidFill>
              <a:srgbClr val="D55641">
                <a:alpha val="41961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944990" y="6697512"/>
            <a:ext cx="3906272" cy="73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0"/>
              </a:lnSpc>
            </a:pPr>
            <a:r>
              <a:rPr lang="en-US" sz="2075">
                <a:solidFill>
                  <a:srgbClr val="BB4936"/>
                </a:solidFill>
                <a:latin typeface="DM Serif Display"/>
              </a:rPr>
              <a:t>Is it getting older?</a:t>
            </a:r>
            <a:endParaRPr lang="en-US" sz="2075">
              <a:solidFill>
                <a:srgbClr val="BB4936"/>
              </a:solidFill>
              <a:latin typeface="DM Serif Display"/>
            </a:endParaRPr>
          </a:p>
          <a:p>
            <a:pPr>
              <a:lnSpc>
                <a:spcPts val="291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 rot="-834934">
            <a:off x="16143531" y="2066788"/>
            <a:ext cx="684265" cy="25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5"/>
              </a:lnSpc>
              <a:spcBef>
                <a:spcPct val="0"/>
              </a:spcBef>
            </a:pPr>
            <a:r>
              <a:rPr lang="en-US" sz="1475">
                <a:solidFill>
                  <a:srgbClr val="FFCA00"/>
                </a:solidFill>
                <a:latin typeface="Montserrat Bold" panose="00000800000000000000"/>
              </a:rPr>
              <a:t>15.5 m</a:t>
            </a:r>
            <a:endParaRPr lang="en-US" sz="1475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8" name="Freeform 8"/>
          <p:cNvSpPr/>
          <p:nvPr/>
        </p:nvSpPr>
        <p:spPr>
          <a:xfrm rot="-5400000">
            <a:off x="16325372" y="4162073"/>
            <a:ext cx="279228" cy="151481"/>
          </a:xfrm>
          <a:custGeom>
            <a:avLst/>
            <a:gdLst/>
            <a:ahLst/>
            <a:cxnLst/>
            <a:rect l="l" t="t" r="r" b="b"/>
            <a:pathLst>
              <a:path w="279228" h="151481">
                <a:moveTo>
                  <a:pt x="0" y="0"/>
                </a:moveTo>
                <a:lnTo>
                  <a:pt x="279229" y="0"/>
                </a:lnTo>
                <a:lnTo>
                  <a:pt x="279229" y="151481"/>
                </a:lnTo>
                <a:lnTo>
                  <a:pt x="0" y="1514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118391" y="3686972"/>
            <a:ext cx="1119181" cy="28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>
                <a:solidFill>
                  <a:srgbClr val="FFCA00"/>
                </a:solidFill>
                <a:latin typeface="Montserrat Bold" panose="00000800000000000000"/>
              </a:rPr>
              <a:t>since 2021 </a:t>
            </a:r>
            <a:endParaRPr lang="en-US" sz="165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62027" y="3686972"/>
            <a:ext cx="1119181" cy="28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>
                <a:solidFill>
                  <a:srgbClr val="FFCA00"/>
                </a:solidFill>
                <a:latin typeface="Montserrat Bold" panose="00000800000000000000"/>
              </a:rPr>
              <a:t>by 0.9 %</a:t>
            </a:r>
            <a:endParaRPr lang="en-US" sz="165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055344" y="4102588"/>
            <a:ext cx="1312388" cy="27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615">
                <a:solidFill>
                  <a:srgbClr val="FFCA00"/>
                </a:solidFill>
                <a:latin typeface="Montserrat Bold" panose="00000800000000000000"/>
              </a:rPr>
              <a:t>since 2000 </a:t>
            </a:r>
            <a:endParaRPr lang="en-US" sz="1615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564915" y="4102588"/>
            <a:ext cx="1095322" cy="27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615">
                <a:solidFill>
                  <a:srgbClr val="FFCA00"/>
                </a:solidFill>
                <a:latin typeface="Montserrat Bold" panose="00000800000000000000"/>
              </a:rPr>
              <a:t>by 41 %</a:t>
            </a:r>
            <a:endParaRPr lang="en-US" sz="1615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 rot="-1168944">
            <a:off x="15588040" y="2932236"/>
            <a:ext cx="759880" cy="25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5"/>
              </a:lnSpc>
              <a:spcBef>
                <a:spcPct val="0"/>
              </a:spcBef>
            </a:pPr>
            <a:r>
              <a:rPr lang="en-US" sz="1475">
                <a:solidFill>
                  <a:srgbClr val="FFCA00"/>
                </a:solidFill>
                <a:latin typeface="Montserrat Bold" panose="00000800000000000000"/>
              </a:rPr>
              <a:t>15.36m</a:t>
            </a:r>
            <a:endParaRPr lang="en-US" sz="1475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4" name="Freeform 14"/>
          <p:cNvSpPr/>
          <p:nvPr/>
        </p:nvSpPr>
        <p:spPr>
          <a:xfrm rot="-5400000">
            <a:off x="16303858" y="3761346"/>
            <a:ext cx="279228" cy="151481"/>
          </a:xfrm>
          <a:custGeom>
            <a:avLst/>
            <a:gdLst/>
            <a:ahLst/>
            <a:cxnLst/>
            <a:rect l="l" t="t" r="r" b="b"/>
            <a:pathLst>
              <a:path w="279228" h="151481">
                <a:moveTo>
                  <a:pt x="0" y="0"/>
                </a:moveTo>
                <a:lnTo>
                  <a:pt x="279229" y="0"/>
                </a:lnTo>
                <a:lnTo>
                  <a:pt x="279229" y="151482"/>
                </a:lnTo>
                <a:lnTo>
                  <a:pt x="0" y="1514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203" y="8077655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75544" y="-310525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05531" y="1592473"/>
            <a:ext cx="16376293" cy="9002674"/>
          </a:xfrm>
          <a:custGeom>
            <a:avLst/>
            <a:gdLst/>
            <a:ahLst/>
            <a:cxnLst/>
            <a:rect l="l" t="t" r="r" b="b"/>
            <a:pathLst>
              <a:path w="16376293" h="9002674">
                <a:moveTo>
                  <a:pt x="0" y="0"/>
                </a:moveTo>
                <a:lnTo>
                  <a:pt x="16376293" y="0"/>
                </a:lnTo>
                <a:lnTo>
                  <a:pt x="16376293" y="9002674"/>
                </a:lnTo>
                <a:lnTo>
                  <a:pt x="0" y="9002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45" y="-10446"/>
            <a:ext cx="7305964" cy="175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0"/>
              </a:lnSpc>
            </a:pPr>
            <a:r>
              <a:rPr lang="en-US" sz="5065">
                <a:solidFill>
                  <a:srgbClr val="D55641"/>
                </a:solidFill>
                <a:latin typeface="DM Serif Display"/>
              </a:rPr>
              <a:t>Fertility Rate</a:t>
            </a:r>
            <a:endParaRPr lang="en-US" sz="5065">
              <a:solidFill>
                <a:srgbClr val="D55641"/>
              </a:solidFill>
              <a:latin typeface="DM Serif Display"/>
            </a:endParaRPr>
          </a:p>
          <a:p>
            <a:pPr>
              <a:lnSpc>
                <a:spcPts val="7090"/>
              </a:lnSpc>
            </a:pPr>
            <a:r>
              <a:rPr lang="en-US" sz="5065">
                <a:solidFill>
                  <a:srgbClr val="D55641"/>
                </a:solidFill>
                <a:latin typeface="DM Serif Display"/>
              </a:rPr>
              <a:t>2010 -2022</a:t>
            </a:r>
            <a:endParaRPr lang="en-US" sz="5065">
              <a:solidFill>
                <a:srgbClr val="D55641"/>
              </a:solidFill>
              <a:latin typeface="DM Serif Displ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628" y="8434206"/>
            <a:ext cx="284857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1.3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83595" y="8434206"/>
            <a:ext cx="284857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1.3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31202" y="7896998"/>
            <a:ext cx="307082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1.4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53879" y="7628394"/>
            <a:ext cx="441920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1.42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94953" y="6345094"/>
            <a:ext cx="448766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1.47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32345" y="5674020"/>
            <a:ext cx="285552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1.5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98053" y="3390307"/>
            <a:ext cx="431205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1.59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24660" y="4327984"/>
            <a:ext cx="42733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1.57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74675" y="3794155"/>
            <a:ext cx="42733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1.57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66684" y="4971097"/>
            <a:ext cx="4431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1.54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756605" y="5405415"/>
            <a:ext cx="42088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1.53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857312" y="3524609"/>
            <a:ext cx="43646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1.58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732622" y="7193932"/>
            <a:ext cx="45263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CA00"/>
                </a:solidFill>
                <a:latin typeface="Montserrat Bold" panose="00000800000000000000"/>
              </a:rPr>
              <a:t>1.46</a:t>
            </a:r>
            <a:endParaRPr lang="en-US" sz="18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177491" y="6354619"/>
            <a:ext cx="1547999" cy="63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</a:pPr>
            <a:r>
              <a:rPr lang="en-US" sz="1225">
                <a:solidFill>
                  <a:srgbClr val="E65A49"/>
                </a:solidFill>
                <a:latin typeface="Montserrat Bold" panose="00000800000000000000"/>
              </a:rPr>
              <a:t>women wanted to do COVID vaccinations</a:t>
            </a:r>
            <a:endParaRPr lang="en-US" sz="1225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0" y="5485196"/>
            <a:ext cx="1547999" cy="425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  <a:spcBef>
                <a:spcPct val="0"/>
              </a:spcBef>
            </a:pPr>
            <a:r>
              <a:rPr lang="en-US" sz="1225">
                <a:solidFill>
                  <a:srgbClr val="E65A49"/>
                </a:solidFill>
                <a:latin typeface="Montserrat Bold" panose="00000800000000000000"/>
              </a:rPr>
              <a:t>Due to immiggration</a:t>
            </a:r>
            <a:endParaRPr lang="en-US" sz="1225">
              <a:solidFill>
                <a:srgbClr val="E65A49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7020" y="29017"/>
            <a:ext cx="18587494" cy="10228967"/>
          </a:xfrm>
          <a:custGeom>
            <a:avLst/>
            <a:gdLst/>
            <a:ahLst/>
            <a:cxnLst/>
            <a:rect l="l" t="t" r="r" b="b"/>
            <a:pathLst>
              <a:path w="18587494" h="10228967">
                <a:moveTo>
                  <a:pt x="0" y="0"/>
                </a:moveTo>
                <a:lnTo>
                  <a:pt x="18587494" y="0"/>
                </a:lnTo>
                <a:lnTo>
                  <a:pt x="18587494" y="10228966"/>
                </a:lnTo>
                <a:lnTo>
                  <a:pt x="0" y="1022896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0423" y="2859531"/>
            <a:ext cx="1327996" cy="1349932"/>
          </a:xfrm>
          <a:custGeom>
            <a:avLst/>
            <a:gdLst/>
            <a:ahLst/>
            <a:cxnLst/>
            <a:rect l="l" t="t" r="r" b="b"/>
            <a:pathLst>
              <a:path w="1327996" h="1349932">
                <a:moveTo>
                  <a:pt x="0" y="0"/>
                </a:moveTo>
                <a:lnTo>
                  <a:pt x="1327996" y="0"/>
                </a:lnTo>
                <a:lnTo>
                  <a:pt x="1327996" y="1349932"/>
                </a:lnTo>
                <a:lnTo>
                  <a:pt x="0" y="1349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2351598" y="3740916"/>
            <a:ext cx="11059948" cy="4515949"/>
          </a:xfrm>
          <a:prstGeom prst="line">
            <a:avLst/>
          </a:prstGeom>
          <a:ln w="38100" cap="flat">
            <a:solidFill>
              <a:srgbClr val="F04325">
                <a:alpha val="21961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741666" y="3019412"/>
            <a:ext cx="313432" cy="20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81.4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0289" y="7834273"/>
            <a:ext cx="302617" cy="20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78.1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55390" y="2103716"/>
            <a:ext cx="302617" cy="20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81.7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969115" y="2081262"/>
            <a:ext cx="302617" cy="20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81.7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12440" y="6225030"/>
            <a:ext cx="5173968" cy="54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E65A49"/>
                </a:solidFill>
                <a:latin typeface="Montserrat Bold" panose="00000800000000000000"/>
              </a:rPr>
              <a:t>High life expectancy :</a:t>
            </a:r>
            <a:endParaRPr lang="en-US" sz="1700">
              <a:solidFill>
                <a:srgbClr val="E65A49"/>
              </a:solidFill>
              <a:latin typeface="Montserrat Bold" panose="00000800000000000000"/>
            </a:endParaR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E65A49"/>
                </a:solidFill>
                <a:latin typeface="Montserrat Bold" panose="00000800000000000000"/>
              </a:rPr>
              <a:t>Can lead the </a:t>
            </a:r>
            <a:r>
              <a:rPr lang="en-US" sz="1500">
                <a:solidFill>
                  <a:srgbClr val="E65A49"/>
                </a:solidFill>
                <a:latin typeface="Montserrat Bold" panose="00000800000000000000"/>
              </a:rPr>
              <a:t>population towards older ages</a:t>
            </a:r>
            <a:endParaRPr lang="en-US" sz="15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955390" y="3118066"/>
            <a:ext cx="1743828" cy="83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sz="1215">
                <a:solidFill>
                  <a:srgbClr val="E65A49"/>
                </a:solidFill>
                <a:latin typeface="Montserrat Bold" panose="00000800000000000000"/>
              </a:rPr>
              <a:t>since 2000 increased:</a:t>
            </a:r>
            <a:endParaRPr lang="en-US" sz="1215">
              <a:solidFill>
                <a:srgbClr val="E65A49"/>
              </a:solidFill>
              <a:latin typeface="Montserrat Bold" panose="00000800000000000000"/>
            </a:endParaRPr>
          </a:p>
          <a:p>
            <a:pPr algn="ctr">
              <a:lnSpc>
                <a:spcPts val="1700"/>
              </a:lnSpc>
            </a:pPr>
            <a:r>
              <a:rPr lang="en-US" sz="1215">
                <a:solidFill>
                  <a:srgbClr val="E65A49"/>
                </a:solidFill>
                <a:latin typeface="Montserrat Bold" panose="00000800000000000000"/>
              </a:rPr>
              <a:t>3.6 year</a:t>
            </a:r>
            <a:endParaRPr lang="en-US" sz="1215">
              <a:solidFill>
                <a:srgbClr val="E65A49"/>
              </a:solidFill>
              <a:latin typeface="Montserrat Bold" panose="00000800000000000000"/>
            </a:endParaRPr>
          </a:p>
          <a:p>
            <a:pPr algn="ctr">
              <a:lnSpc>
                <a:spcPts val="1700"/>
              </a:lnSpc>
            </a:pPr>
            <a:r>
              <a:rPr lang="en-US" sz="1215">
                <a:solidFill>
                  <a:srgbClr val="E65A49"/>
                </a:solidFill>
                <a:latin typeface="Montserrat Bold" panose="00000800000000000000"/>
              </a:rPr>
              <a:t>4.7 %</a:t>
            </a:r>
            <a:endParaRPr lang="en-US" sz="1215">
              <a:solidFill>
                <a:srgbClr val="E65A49"/>
              </a:solidFill>
              <a:latin typeface="Montserrat Bold" panose="00000800000000000000"/>
            </a:endParaRPr>
          </a:p>
          <a:p>
            <a:pPr algn="ctr">
              <a:lnSpc>
                <a:spcPts val="17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304" y="8745994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452999" cy="10287000"/>
          </a:xfrm>
          <a:custGeom>
            <a:avLst/>
            <a:gdLst/>
            <a:ahLst/>
            <a:cxnLst/>
            <a:rect l="l" t="t" r="r" b="b"/>
            <a:pathLst>
              <a:path w="18452999" h="10287000">
                <a:moveTo>
                  <a:pt x="0" y="0"/>
                </a:moveTo>
                <a:lnTo>
                  <a:pt x="18452999" y="0"/>
                </a:lnTo>
                <a:lnTo>
                  <a:pt x="184529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r="-3248" b="-5019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7302179" y="2379772"/>
            <a:ext cx="604115" cy="5784792"/>
            <a:chOff x="0" y="0"/>
            <a:chExt cx="159109" cy="15235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109" cy="1523567"/>
            </a:xfrm>
            <a:custGeom>
              <a:avLst/>
              <a:gdLst/>
              <a:ahLst/>
              <a:cxnLst/>
              <a:rect l="l" t="t" r="r" b="b"/>
              <a:pathLst>
                <a:path w="159109" h="1523567">
                  <a:moveTo>
                    <a:pt x="0" y="0"/>
                  </a:moveTo>
                  <a:lnTo>
                    <a:pt x="159109" y="0"/>
                  </a:lnTo>
                  <a:lnTo>
                    <a:pt x="159109" y="1523567"/>
                  </a:lnTo>
                  <a:lnTo>
                    <a:pt x="0" y="1523567"/>
                  </a:lnTo>
                  <a:close/>
                </a:path>
              </a:pathLst>
            </a:custGeom>
            <a:solidFill>
              <a:srgbClr val="FFCA00">
                <a:alpha val="1098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5304" y="1549479"/>
            <a:ext cx="1473895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CA00"/>
                </a:solidFill>
                <a:latin typeface="Montserrat Bold" panose="00000800000000000000"/>
              </a:rPr>
              <a:t>In trillion USD</a:t>
            </a:r>
            <a:endParaRPr lang="en-US" sz="160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05493" y="8318443"/>
            <a:ext cx="1800801" cy="42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 Global financial Crisis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2008 - 2009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29245" y="7189708"/>
            <a:ext cx="947869" cy="21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COVID 2019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58954" y="6021118"/>
            <a:ext cx="294680" cy="20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3.19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82804" y="4506543"/>
            <a:ext cx="319374" cy="42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3.53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  <a:p>
            <a:pPr algn="ctr">
              <a:lnSpc>
                <a:spcPts val="1725"/>
              </a:lnSpc>
              <a:spcBef>
                <a:spcPct val="0"/>
              </a:spcBef>
            </a:pPr>
          </a:p>
        </p:txBody>
      </p:sp>
      <p:grpSp>
        <p:nvGrpSpPr>
          <p:cNvPr id="12" name="Group 12"/>
          <p:cNvGrpSpPr/>
          <p:nvPr/>
        </p:nvGrpSpPr>
        <p:grpSpPr>
          <a:xfrm rot="0">
            <a:off x="14566810" y="1988033"/>
            <a:ext cx="672738" cy="5081407"/>
            <a:chOff x="0" y="0"/>
            <a:chExt cx="177182" cy="13383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182" cy="1338313"/>
            </a:xfrm>
            <a:custGeom>
              <a:avLst/>
              <a:gdLst/>
              <a:ahLst/>
              <a:cxnLst/>
              <a:rect l="l" t="t" r="r" b="b"/>
              <a:pathLst>
                <a:path w="177182" h="1338313">
                  <a:moveTo>
                    <a:pt x="0" y="0"/>
                  </a:moveTo>
                  <a:lnTo>
                    <a:pt x="177182" y="0"/>
                  </a:lnTo>
                  <a:lnTo>
                    <a:pt x="177182" y="1338313"/>
                  </a:lnTo>
                  <a:lnTo>
                    <a:pt x="0" y="1338313"/>
                  </a:lnTo>
                  <a:close/>
                </a:path>
              </a:pathLst>
            </a:custGeom>
            <a:solidFill>
              <a:srgbClr val="FFCA00">
                <a:alpha val="1098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069438" y="4029705"/>
            <a:ext cx="340221" cy="20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3.88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94418" y="2262068"/>
            <a:ext cx="344785" cy="41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4.38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  <a:p>
            <a:pPr algn="ctr">
              <a:lnSpc>
                <a:spcPts val="1725"/>
              </a:lnSpc>
              <a:spcBef>
                <a:spcPct val="0"/>
              </a:spcBef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6433941" y="3615966"/>
            <a:ext cx="352127" cy="20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230">
                <a:solidFill>
                  <a:srgbClr val="FFCA00"/>
                </a:solidFill>
                <a:latin typeface="Montserrat Bold" panose="00000800000000000000"/>
              </a:rPr>
              <a:t>4.07</a:t>
            </a:r>
            <a:endParaRPr lang="en-US" sz="1230">
              <a:solidFill>
                <a:srgbClr val="FFCA00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304" y="8745994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4608" y="-165325"/>
            <a:ext cx="19086688" cy="10503680"/>
          </a:xfrm>
          <a:custGeom>
            <a:avLst/>
            <a:gdLst/>
            <a:ahLst/>
            <a:cxnLst/>
            <a:rect l="l" t="t" r="r" b="b"/>
            <a:pathLst>
              <a:path w="19086688" h="10503680">
                <a:moveTo>
                  <a:pt x="0" y="0"/>
                </a:moveTo>
                <a:lnTo>
                  <a:pt x="19086688" y="0"/>
                </a:lnTo>
                <a:lnTo>
                  <a:pt x="19086688" y="10503680"/>
                </a:lnTo>
                <a:lnTo>
                  <a:pt x="0" y="10503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04437" y="3504934"/>
            <a:ext cx="2479126" cy="5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"/>
              </a:lnSpc>
            </a:pPr>
            <a:r>
              <a:rPr lang="en-US" sz="1620">
                <a:solidFill>
                  <a:srgbClr val="E65A49"/>
                </a:solidFill>
                <a:latin typeface="Montserrat Bold" panose="00000800000000000000"/>
              </a:rPr>
              <a:t>0  No labor shortage</a:t>
            </a:r>
            <a:endParaRPr lang="en-US" sz="1620">
              <a:solidFill>
                <a:srgbClr val="E65A49"/>
              </a:solidFill>
              <a:latin typeface="Montserrat Bold" panose="00000800000000000000"/>
            </a:endParaRPr>
          </a:p>
          <a:p>
            <a:pPr algn="ctr">
              <a:lnSpc>
                <a:spcPts val="2270"/>
              </a:lnSpc>
              <a:spcBef>
                <a:spcPct val="0"/>
              </a:spcBef>
            </a:pPr>
            <a:r>
              <a:rPr lang="en-US" sz="1620">
                <a:solidFill>
                  <a:srgbClr val="E65A49"/>
                </a:solidFill>
                <a:latin typeface="Montserrat Bold" panose="00000800000000000000"/>
              </a:rPr>
              <a:t>10 High Need of Labors</a:t>
            </a:r>
            <a:endParaRPr lang="en-US" sz="1620">
              <a:solidFill>
                <a:srgbClr val="E65A49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0388"/>
            <a:ext cx="18484293" cy="10501313"/>
          </a:xfrm>
          <a:custGeom>
            <a:avLst/>
            <a:gdLst/>
            <a:ahLst/>
            <a:cxnLst/>
            <a:rect l="l" t="t" r="r" b="b"/>
            <a:pathLst>
              <a:path w="18484293" h="10501313">
                <a:moveTo>
                  <a:pt x="0" y="0"/>
                </a:moveTo>
                <a:lnTo>
                  <a:pt x="18484293" y="0"/>
                </a:lnTo>
                <a:lnTo>
                  <a:pt x="18484293" y="10501314"/>
                </a:lnTo>
                <a:lnTo>
                  <a:pt x="0" y="105013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85" r="-55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85850" y="1975178"/>
            <a:ext cx="16173450" cy="6466010"/>
            <a:chOff x="0" y="0"/>
            <a:chExt cx="21564600" cy="8621346"/>
          </a:xfrm>
        </p:grpSpPr>
        <p:sp>
          <p:nvSpPr>
            <p:cNvPr id="4" name="AutoShape 4"/>
            <p:cNvSpPr/>
            <p:nvPr/>
          </p:nvSpPr>
          <p:spPr>
            <a:xfrm>
              <a:off x="0" y="8570546"/>
              <a:ext cx="21564600" cy="0"/>
            </a:xfrm>
            <a:prstGeom prst="line">
              <a:avLst/>
            </a:prstGeom>
            <a:ln w="101600" cap="flat">
              <a:solidFill>
                <a:srgbClr val="3F4247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664666" y="0"/>
              <a:ext cx="914331" cy="918926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2999224" y="7109165"/>
              <a:ext cx="2129102" cy="245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BC819"/>
                  </a:solidFill>
                  <a:latin typeface="Montserrat Bold" panose="00000800000000000000"/>
                </a:rPr>
                <a:t>Europe Migrant crisis </a:t>
              </a:r>
              <a:endParaRPr lang="en-US" sz="1100">
                <a:solidFill>
                  <a:srgbClr val="FBC819"/>
                </a:solidFill>
                <a:latin typeface="Montserrat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047775" y="7875380"/>
              <a:ext cx="1414992" cy="245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D43B"/>
                  </a:solidFill>
                  <a:latin typeface="Montserrat Bold" panose="00000800000000000000"/>
                </a:rPr>
                <a:t>Syria Civil War</a:t>
              </a:r>
              <a:endParaRPr lang="en-US" sz="1100">
                <a:solidFill>
                  <a:srgbClr val="FFD43B"/>
                </a:solidFill>
                <a:latin typeface="Montserrat Bold" panose="000008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047775" y="7493536"/>
              <a:ext cx="2032000" cy="245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BC819"/>
                  </a:solidFill>
                  <a:latin typeface="Montserrat Bold" panose="00000800000000000000"/>
                </a:rPr>
                <a:t>Government Policies</a:t>
              </a:r>
              <a:endParaRPr lang="en-US" sz="1100">
                <a:solidFill>
                  <a:srgbClr val="FBC819"/>
                </a:solidFill>
                <a:latin typeface="Montserrat Bold" panose="000008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755271" y="2471651"/>
              <a:ext cx="667544" cy="257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BC819"/>
                  </a:solidFill>
                  <a:latin typeface="Montserrat Bold" panose="00000800000000000000"/>
                </a:rPr>
                <a:t>1.07 m</a:t>
              </a:r>
              <a:endParaRPr lang="en-US" sz="1200">
                <a:solidFill>
                  <a:srgbClr val="FBC819"/>
                </a:solidFill>
                <a:latin typeface="Montserrat Bold" panose="000008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381660" y="7109165"/>
              <a:ext cx="1480344" cy="753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40"/>
                </a:lnSpc>
              </a:pPr>
              <a:r>
                <a:rPr lang="en-US" sz="1100">
                  <a:solidFill>
                    <a:srgbClr val="FFD43B"/>
                  </a:solidFill>
                  <a:latin typeface="Montserrat Bold" panose="00000800000000000000"/>
                </a:rPr>
                <a:t>UkraineWar</a:t>
              </a:r>
              <a:endParaRPr lang="en-US" sz="1100">
                <a:solidFill>
                  <a:srgbClr val="FFD43B"/>
                </a:solidFill>
                <a:latin typeface="Montserrat Bold" panose="00000800000000000000"/>
              </a:endParaRPr>
            </a:p>
            <a:p>
              <a:pPr>
                <a:lnSpc>
                  <a:spcPts val="1540"/>
                </a:lnSpc>
              </a:pPr>
              <a:r>
                <a:rPr lang="en-US" sz="1100">
                  <a:solidFill>
                    <a:srgbClr val="FFD43B"/>
                  </a:solidFill>
                  <a:latin typeface="Montserrat Bold" panose="00000800000000000000"/>
                </a:rPr>
                <a:t>Afghanistan </a:t>
              </a:r>
              <a:endParaRPr lang="en-US" sz="1100">
                <a:solidFill>
                  <a:srgbClr val="FFD43B"/>
                </a:solidFill>
                <a:latin typeface="Montserrat Bold" panose="00000800000000000000"/>
              </a:endParaRPr>
            </a:p>
            <a:p>
              <a:pPr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D43B"/>
                  </a:solidFill>
                  <a:latin typeface="Montserrat Bold" panose="00000800000000000000"/>
                </a:rPr>
                <a:t>regime change</a:t>
              </a:r>
              <a:endParaRPr lang="en-US" sz="1100">
                <a:solidFill>
                  <a:srgbClr val="FFD43B"/>
                </a:solidFill>
                <a:latin typeface="Montserrat Bold" panose="00000800000000000000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3606610" y="2333496"/>
              <a:ext cx="914331" cy="918926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9646051" y="-19050"/>
              <a:ext cx="702469" cy="257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BC819"/>
                  </a:solidFill>
                  <a:latin typeface="Montserrat Bold" panose="00000800000000000000"/>
                </a:rPr>
                <a:t>1.53  m</a:t>
              </a:r>
              <a:endParaRPr lang="en-US" sz="1200">
                <a:solidFill>
                  <a:srgbClr val="FBC819"/>
                </a:solidFill>
                <a:latin typeface="Montserrat Bold" panose="0000080000000000000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5208" y="215225"/>
            <a:ext cx="14073694" cy="10071775"/>
          </a:xfrm>
          <a:custGeom>
            <a:avLst/>
            <a:gdLst/>
            <a:ahLst/>
            <a:cxnLst/>
            <a:rect l="l" t="t" r="r" b="b"/>
            <a:pathLst>
              <a:path w="14073694" h="10071775">
                <a:moveTo>
                  <a:pt x="0" y="0"/>
                </a:moveTo>
                <a:lnTo>
                  <a:pt x="14073693" y="0"/>
                </a:lnTo>
                <a:lnTo>
                  <a:pt x="14073693" y="10071775"/>
                </a:lnTo>
                <a:lnTo>
                  <a:pt x="0" y="1007177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4989" y="5076825"/>
            <a:ext cx="868174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D55641"/>
                </a:solidFill>
                <a:latin typeface="Montserrat Bold" panose="00000800000000000000"/>
              </a:rPr>
              <a:t>Top 20 Immigrant Countries since 2000</a:t>
            </a:r>
            <a:endParaRPr lang="en-US" sz="3300">
              <a:solidFill>
                <a:srgbClr val="D55641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135471" cy="10287000"/>
          </a:xfrm>
          <a:custGeom>
            <a:avLst/>
            <a:gdLst/>
            <a:ahLst/>
            <a:cxnLst/>
            <a:rect l="l" t="t" r="r" b="b"/>
            <a:pathLst>
              <a:path w="18135471" h="10287000">
                <a:moveTo>
                  <a:pt x="0" y="0"/>
                </a:moveTo>
                <a:lnTo>
                  <a:pt x="18135471" y="0"/>
                </a:lnTo>
                <a:lnTo>
                  <a:pt x="18135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146" b="-1500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72336" y="2996176"/>
            <a:ext cx="1482029" cy="1070766"/>
          </a:xfrm>
          <a:custGeom>
            <a:avLst/>
            <a:gdLst/>
            <a:ahLst/>
            <a:cxnLst/>
            <a:rect l="l" t="t" r="r" b="b"/>
            <a:pathLst>
              <a:path w="1482029" h="1070766">
                <a:moveTo>
                  <a:pt x="0" y="0"/>
                </a:moveTo>
                <a:lnTo>
                  <a:pt x="1482030" y="0"/>
                </a:lnTo>
                <a:lnTo>
                  <a:pt x="1482030" y="1070766"/>
                </a:lnTo>
                <a:lnTo>
                  <a:pt x="0" y="1070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58508" y="6851886"/>
            <a:ext cx="1153000" cy="864750"/>
          </a:xfrm>
          <a:custGeom>
            <a:avLst/>
            <a:gdLst/>
            <a:ahLst/>
            <a:cxnLst/>
            <a:rect l="l" t="t" r="r" b="b"/>
            <a:pathLst>
              <a:path w="1153000" h="864750">
                <a:moveTo>
                  <a:pt x="0" y="0"/>
                </a:moveTo>
                <a:lnTo>
                  <a:pt x="1153000" y="0"/>
                </a:lnTo>
                <a:lnTo>
                  <a:pt x="1153000" y="864750"/>
                </a:lnTo>
                <a:lnTo>
                  <a:pt x="0" y="864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11508" y="7970263"/>
            <a:ext cx="368096" cy="252381"/>
          </a:xfrm>
          <a:custGeom>
            <a:avLst/>
            <a:gdLst/>
            <a:ahLst/>
            <a:cxnLst/>
            <a:rect l="l" t="t" r="r" b="b"/>
            <a:pathLst>
              <a:path w="368096" h="252381">
                <a:moveTo>
                  <a:pt x="0" y="0"/>
                </a:moveTo>
                <a:lnTo>
                  <a:pt x="368096" y="0"/>
                </a:lnTo>
                <a:lnTo>
                  <a:pt x="368096" y="252382"/>
                </a:lnTo>
                <a:lnTo>
                  <a:pt x="0" y="25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8520" y="6291776"/>
            <a:ext cx="995166" cy="835940"/>
          </a:xfrm>
          <a:custGeom>
            <a:avLst/>
            <a:gdLst/>
            <a:ahLst/>
            <a:cxnLst/>
            <a:rect l="l" t="t" r="r" b="b"/>
            <a:pathLst>
              <a:path w="995166" h="835940">
                <a:moveTo>
                  <a:pt x="0" y="0"/>
                </a:moveTo>
                <a:lnTo>
                  <a:pt x="995167" y="0"/>
                </a:lnTo>
                <a:lnTo>
                  <a:pt x="995167" y="835940"/>
                </a:lnTo>
                <a:lnTo>
                  <a:pt x="0" y="835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66713" y="4906531"/>
            <a:ext cx="939870" cy="824736"/>
          </a:xfrm>
          <a:custGeom>
            <a:avLst/>
            <a:gdLst/>
            <a:ahLst/>
            <a:cxnLst/>
            <a:rect l="l" t="t" r="r" b="b"/>
            <a:pathLst>
              <a:path w="939870" h="824736">
                <a:moveTo>
                  <a:pt x="0" y="0"/>
                </a:moveTo>
                <a:lnTo>
                  <a:pt x="939870" y="0"/>
                </a:lnTo>
                <a:lnTo>
                  <a:pt x="939870" y="824736"/>
                </a:lnTo>
                <a:lnTo>
                  <a:pt x="0" y="824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01524" y="6931640"/>
            <a:ext cx="2482997" cy="2770077"/>
          </a:xfrm>
          <a:custGeom>
            <a:avLst/>
            <a:gdLst/>
            <a:ahLst/>
            <a:cxnLst/>
            <a:rect l="l" t="t" r="r" b="b"/>
            <a:pathLst>
              <a:path w="2482997" h="2770077">
                <a:moveTo>
                  <a:pt x="0" y="0"/>
                </a:moveTo>
                <a:lnTo>
                  <a:pt x="2482996" y="0"/>
                </a:lnTo>
                <a:lnTo>
                  <a:pt x="2482996" y="2770077"/>
                </a:lnTo>
                <a:lnTo>
                  <a:pt x="0" y="2770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93740" y="6778369"/>
            <a:ext cx="1495847" cy="1350002"/>
          </a:xfrm>
          <a:custGeom>
            <a:avLst/>
            <a:gdLst/>
            <a:ahLst/>
            <a:cxnLst/>
            <a:rect l="l" t="t" r="r" b="b"/>
            <a:pathLst>
              <a:path w="1495847" h="1350002">
                <a:moveTo>
                  <a:pt x="0" y="0"/>
                </a:moveTo>
                <a:lnTo>
                  <a:pt x="1495848" y="0"/>
                </a:lnTo>
                <a:lnTo>
                  <a:pt x="1495848" y="1350002"/>
                </a:lnTo>
                <a:lnTo>
                  <a:pt x="0" y="13500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84786" y="6931640"/>
            <a:ext cx="799795" cy="844110"/>
          </a:xfrm>
          <a:custGeom>
            <a:avLst/>
            <a:gdLst/>
            <a:ahLst/>
            <a:cxnLst/>
            <a:rect l="l" t="t" r="r" b="b"/>
            <a:pathLst>
              <a:path w="799795" h="844110">
                <a:moveTo>
                  <a:pt x="0" y="0"/>
                </a:moveTo>
                <a:lnTo>
                  <a:pt x="799795" y="0"/>
                </a:lnTo>
                <a:lnTo>
                  <a:pt x="799795" y="844110"/>
                </a:lnTo>
                <a:lnTo>
                  <a:pt x="0" y="8441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327260" y="6457239"/>
            <a:ext cx="1509585" cy="642260"/>
          </a:xfrm>
          <a:custGeom>
            <a:avLst/>
            <a:gdLst/>
            <a:ahLst/>
            <a:cxnLst/>
            <a:rect l="l" t="t" r="r" b="b"/>
            <a:pathLst>
              <a:path w="1509585" h="642260">
                <a:moveTo>
                  <a:pt x="0" y="0"/>
                </a:moveTo>
                <a:lnTo>
                  <a:pt x="1509585" y="0"/>
                </a:lnTo>
                <a:lnTo>
                  <a:pt x="1509585" y="642260"/>
                </a:lnTo>
                <a:lnTo>
                  <a:pt x="0" y="6422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021431" y="6240353"/>
            <a:ext cx="465554" cy="302610"/>
          </a:xfrm>
          <a:custGeom>
            <a:avLst/>
            <a:gdLst/>
            <a:ahLst/>
            <a:cxnLst/>
            <a:rect l="l" t="t" r="r" b="b"/>
            <a:pathLst>
              <a:path w="465554" h="302610">
                <a:moveTo>
                  <a:pt x="0" y="0"/>
                </a:moveTo>
                <a:lnTo>
                  <a:pt x="465554" y="0"/>
                </a:lnTo>
                <a:lnTo>
                  <a:pt x="465554" y="302611"/>
                </a:lnTo>
                <a:lnTo>
                  <a:pt x="0" y="30261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857951" y="5801077"/>
            <a:ext cx="697264" cy="490699"/>
          </a:xfrm>
          <a:custGeom>
            <a:avLst/>
            <a:gdLst/>
            <a:ahLst/>
            <a:cxnLst/>
            <a:rect l="l" t="t" r="r" b="b"/>
            <a:pathLst>
              <a:path w="697264" h="490699">
                <a:moveTo>
                  <a:pt x="0" y="0"/>
                </a:moveTo>
                <a:lnTo>
                  <a:pt x="697264" y="0"/>
                </a:lnTo>
                <a:lnTo>
                  <a:pt x="697264" y="490699"/>
                </a:lnTo>
                <a:lnTo>
                  <a:pt x="0" y="49069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64214" y="5879374"/>
            <a:ext cx="972434" cy="1195003"/>
          </a:xfrm>
          <a:custGeom>
            <a:avLst/>
            <a:gdLst/>
            <a:ahLst/>
            <a:cxnLst/>
            <a:rect l="l" t="t" r="r" b="b"/>
            <a:pathLst>
              <a:path w="972434" h="1195003">
                <a:moveTo>
                  <a:pt x="0" y="0"/>
                </a:moveTo>
                <a:lnTo>
                  <a:pt x="972434" y="0"/>
                </a:lnTo>
                <a:lnTo>
                  <a:pt x="972434" y="1195003"/>
                </a:lnTo>
                <a:lnTo>
                  <a:pt x="0" y="11950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12083" y="5721795"/>
            <a:ext cx="509348" cy="315159"/>
          </a:xfrm>
          <a:custGeom>
            <a:avLst/>
            <a:gdLst/>
            <a:ahLst/>
            <a:cxnLst/>
            <a:rect l="l" t="t" r="r" b="b"/>
            <a:pathLst>
              <a:path w="509348" h="315159">
                <a:moveTo>
                  <a:pt x="0" y="0"/>
                </a:moveTo>
                <a:lnTo>
                  <a:pt x="509348" y="0"/>
                </a:lnTo>
                <a:lnTo>
                  <a:pt x="509348" y="315159"/>
                </a:lnTo>
                <a:lnTo>
                  <a:pt x="0" y="31515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293641" y="5960835"/>
            <a:ext cx="443007" cy="430824"/>
          </a:xfrm>
          <a:custGeom>
            <a:avLst/>
            <a:gdLst/>
            <a:ahLst/>
            <a:cxnLst/>
            <a:rect l="l" t="t" r="r" b="b"/>
            <a:pathLst>
              <a:path w="443007" h="430824">
                <a:moveTo>
                  <a:pt x="0" y="0"/>
                </a:moveTo>
                <a:lnTo>
                  <a:pt x="443007" y="0"/>
                </a:lnTo>
                <a:lnTo>
                  <a:pt x="443007" y="430824"/>
                </a:lnTo>
                <a:lnTo>
                  <a:pt x="0" y="43082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99044" y="6139708"/>
            <a:ext cx="277238" cy="271000"/>
          </a:xfrm>
          <a:custGeom>
            <a:avLst/>
            <a:gdLst/>
            <a:ahLst/>
            <a:cxnLst/>
            <a:rect l="l" t="t" r="r" b="b"/>
            <a:pathLst>
              <a:path w="277238" h="271000">
                <a:moveTo>
                  <a:pt x="0" y="0"/>
                </a:moveTo>
                <a:lnTo>
                  <a:pt x="277238" y="0"/>
                </a:lnTo>
                <a:lnTo>
                  <a:pt x="277238" y="271001"/>
                </a:lnTo>
                <a:lnTo>
                  <a:pt x="0" y="27100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766757" y="6433021"/>
            <a:ext cx="156702" cy="345348"/>
          </a:xfrm>
          <a:custGeom>
            <a:avLst/>
            <a:gdLst/>
            <a:ahLst/>
            <a:cxnLst/>
            <a:rect l="l" t="t" r="r" b="b"/>
            <a:pathLst>
              <a:path w="156702" h="345348">
                <a:moveTo>
                  <a:pt x="0" y="0"/>
                </a:moveTo>
                <a:lnTo>
                  <a:pt x="156702" y="0"/>
                </a:lnTo>
                <a:lnTo>
                  <a:pt x="156702" y="345348"/>
                </a:lnTo>
                <a:lnTo>
                  <a:pt x="0" y="34534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776282" y="6240353"/>
            <a:ext cx="231151" cy="249893"/>
          </a:xfrm>
          <a:custGeom>
            <a:avLst/>
            <a:gdLst/>
            <a:ahLst/>
            <a:cxnLst/>
            <a:rect l="l" t="t" r="r" b="b"/>
            <a:pathLst>
              <a:path w="231151" h="249893">
                <a:moveTo>
                  <a:pt x="0" y="0"/>
                </a:moveTo>
                <a:lnTo>
                  <a:pt x="231152" y="0"/>
                </a:lnTo>
                <a:lnTo>
                  <a:pt x="231152" y="249894"/>
                </a:lnTo>
                <a:lnTo>
                  <a:pt x="0" y="24989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67476" y="6433021"/>
            <a:ext cx="218230" cy="172674"/>
          </a:xfrm>
          <a:custGeom>
            <a:avLst/>
            <a:gdLst/>
            <a:ahLst/>
            <a:cxnLst/>
            <a:rect l="l" t="t" r="r" b="b"/>
            <a:pathLst>
              <a:path w="218230" h="172674">
                <a:moveTo>
                  <a:pt x="0" y="0"/>
                </a:moveTo>
                <a:lnTo>
                  <a:pt x="218230" y="0"/>
                </a:lnTo>
                <a:lnTo>
                  <a:pt x="218230" y="172674"/>
                </a:lnTo>
                <a:lnTo>
                  <a:pt x="0" y="17267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506908" y="6728606"/>
            <a:ext cx="958057" cy="691543"/>
          </a:xfrm>
          <a:custGeom>
            <a:avLst/>
            <a:gdLst/>
            <a:ahLst/>
            <a:cxnLst/>
            <a:rect l="l" t="t" r="r" b="b"/>
            <a:pathLst>
              <a:path w="958057" h="691543">
                <a:moveTo>
                  <a:pt x="0" y="0"/>
                </a:moveTo>
                <a:lnTo>
                  <a:pt x="958057" y="0"/>
                </a:lnTo>
                <a:lnTo>
                  <a:pt x="958057" y="691543"/>
                </a:lnTo>
                <a:lnTo>
                  <a:pt x="0" y="69154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034522" y="7001017"/>
            <a:ext cx="500529" cy="452353"/>
          </a:xfrm>
          <a:custGeom>
            <a:avLst/>
            <a:gdLst/>
            <a:ahLst/>
            <a:cxnLst/>
            <a:rect l="l" t="t" r="r" b="b"/>
            <a:pathLst>
              <a:path w="500529" h="452353">
                <a:moveTo>
                  <a:pt x="0" y="0"/>
                </a:moveTo>
                <a:lnTo>
                  <a:pt x="500529" y="0"/>
                </a:lnTo>
                <a:lnTo>
                  <a:pt x="500529" y="452353"/>
                </a:lnTo>
                <a:lnTo>
                  <a:pt x="0" y="45235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021431" y="5285892"/>
            <a:ext cx="1371323" cy="890750"/>
          </a:xfrm>
          <a:custGeom>
            <a:avLst/>
            <a:gdLst/>
            <a:ahLst/>
            <a:cxnLst/>
            <a:rect l="l" t="t" r="r" b="b"/>
            <a:pathLst>
              <a:path w="1371323" h="890750">
                <a:moveTo>
                  <a:pt x="0" y="0"/>
                </a:moveTo>
                <a:lnTo>
                  <a:pt x="1371322" y="0"/>
                </a:lnTo>
                <a:lnTo>
                  <a:pt x="1371322" y="890751"/>
                </a:lnTo>
                <a:lnTo>
                  <a:pt x="0" y="89075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661691" y="4906531"/>
            <a:ext cx="727200" cy="972843"/>
          </a:xfrm>
          <a:custGeom>
            <a:avLst/>
            <a:gdLst/>
            <a:ahLst/>
            <a:cxnLst/>
            <a:rect l="l" t="t" r="r" b="b"/>
            <a:pathLst>
              <a:path w="727200" h="972843">
                <a:moveTo>
                  <a:pt x="0" y="0"/>
                </a:moveTo>
                <a:lnTo>
                  <a:pt x="727200" y="0"/>
                </a:lnTo>
                <a:lnTo>
                  <a:pt x="727200" y="972843"/>
                </a:lnTo>
                <a:lnTo>
                  <a:pt x="0" y="97284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764214" y="4859853"/>
            <a:ext cx="265099" cy="459047"/>
          </a:xfrm>
          <a:custGeom>
            <a:avLst/>
            <a:gdLst/>
            <a:ahLst/>
            <a:cxnLst/>
            <a:rect l="l" t="t" r="r" b="b"/>
            <a:pathLst>
              <a:path w="265099" h="459047">
                <a:moveTo>
                  <a:pt x="0" y="0"/>
                </a:moveTo>
                <a:lnTo>
                  <a:pt x="265100" y="0"/>
                </a:lnTo>
                <a:lnTo>
                  <a:pt x="265100" y="459046"/>
                </a:lnTo>
                <a:lnTo>
                  <a:pt x="0" y="459046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21181" y="440314"/>
            <a:ext cx="5648812" cy="111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5"/>
              </a:lnSpc>
            </a:pPr>
            <a:r>
              <a:rPr lang="en-US" sz="3280">
                <a:solidFill>
                  <a:srgbClr val="D55641"/>
                </a:solidFill>
                <a:latin typeface="Montserrat Bold" panose="00000800000000000000"/>
              </a:rPr>
              <a:t>Immigrants  From Top 20 </a:t>
            </a:r>
            <a:endParaRPr lang="en-US" sz="3280">
              <a:solidFill>
                <a:srgbClr val="D55641"/>
              </a:solidFill>
              <a:latin typeface="Montserrat Bold" panose="00000800000000000000"/>
            </a:endParaRPr>
          </a:p>
          <a:p>
            <a:pPr>
              <a:lnSpc>
                <a:spcPts val="4595"/>
              </a:lnSpc>
              <a:spcBef>
                <a:spcPct val="0"/>
              </a:spcBef>
            </a:pPr>
            <a:r>
              <a:rPr lang="en-US" sz="3280">
                <a:solidFill>
                  <a:srgbClr val="D55641"/>
                </a:solidFill>
                <a:latin typeface="Montserrat Bold" panose="00000800000000000000"/>
              </a:rPr>
              <a:t>countries since 2000</a:t>
            </a:r>
            <a:endParaRPr lang="en-US" sz="3280">
              <a:solidFill>
                <a:srgbClr val="D55641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70310" y="1379653"/>
            <a:ext cx="5297731" cy="6429285"/>
          </a:xfrm>
          <a:custGeom>
            <a:avLst/>
            <a:gdLst/>
            <a:ahLst/>
            <a:cxnLst/>
            <a:rect l="l" t="t" r="r" b="b"/>
            <a:pathLst>
              <a:path w="5297731" h="6429285">
                <a:moveTo>
                  <a:pt x="0" y="0"/>
                </a:moveTo>
                <a:lnTo>
                  <a:pt x="5297730" y="0"/>
                </a:lnTo>
                <a:lnTo>
                  <a:pt x="5297730" y="6429284"/>
                </a:lnTo>
                <a:lnTo>
                  <a:pt x="0" y="64292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0779374" cy="10287000"/>
          </a:xfrm>
          <a:prstGeom prst="rect">
            <a:avLst/>
          </a:prstGeom>
          <a:solidFill>
            <a:srgbClr val="393F4B"/>
          </a:solidFill>
        </p:spPr>
      </p:sp>
      <p:grpSp>
        <p:nvGrpSpPr>
          <p:cNvPr id="4" name="Group 4"/>
          <p:cNvGrpSpPr/>
          <p:nvPr/>
        </p:nvGrpSpPr>
        <p:grpSpPr>
          <a:xfrm rot="0">
            <a:off x="-643938" y="2262936"/>
            <a:ext cx="2331359" cy="233135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EDCD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87421" y="1106311"/>
            <a:ext cx="4915386" cy="94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7920" spc="-348">
                <a:solidFill>
                  <a:srgbClr val="D55641"/>
                </a:solidFill>
                <a:latin typeface="DM Serif Display"/>
              </a:rPr>
              <a:t>Conclusions</a:t>
            </a:r>
            <a:endParaRPr lang="en-US" sz="7920" spc="-348">
              <a:solidFill>
                <a:srgbClr val="D55641"/>
              </a:solidFill>
              <a:latin typeface="DM Serif Displa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389687" y="8586593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66280" y="-179564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6254" y="2513579"/>
            <a:ext cx="8773659" cy="275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65"/>
              </a:lnSpc>
            </a:pPr>
            <a:r>
              <a:rPr lang="en-US" sz="2260">
                <a:solidFill>
                  <a:srgbClr val="FFFFFF"/>
                </a:solidFill>
                <a:latin typeface="Montserrat Bold" panose="00000800000000000000"/>
              </a:rPr>
              <a:t>As we have seen Germany is facing the below challenges :</a:t>
            </a:r>
            <a:endParaRPr lang="en-US" sz="2260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3165"/>
              </a:lnSpc>
            </a:pPr>
          </a:p>
          <a:p>
            <a:pPr algn="just">
              <a:lnSpc>
                <a:spcPts val="3165"/>
              </a:lnSpc>
            </a:pPr>
            <a:r>
              <a:rPr lang="en-US" sz="2260">
                <a:solidFill>
                  <a:srgbClr val="FFFFFF"/>
                </a:solidFill>
                <a:latin typeface="Montserrat Bold" panose="00000800000000000000"/>
              </a:rPr>
              <a:t>1. The aging population</a:t>
            </a:r>
            <a:endParaRPr lang="en-US" sz="2260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3165"/>
              </a:lnSpc>
            </a:pPr>
            <a:r>
              <a:rPr lang="en-US" sz="2260">
                <a:solidFill>
                  <a:srgbClr val="FFFFFF"/>
                </a:solidFill>
                <a:latin typeface="Montserrat Bold" panose="00000800000000000000"/>
              </a:rPr>
              <a:t>2. low fertility rate</a:t>
            </a:r>
            <a:endParaRPr lang="en-US" sz="2260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3165"/>
              </a:lnSpc>
            </a:pPr>
            <a:r>
              <a:rPr lang="en-US" sz="2260">
                <a:solidFill>
                  <a:srgbClr val="FFFFFF"/>
                </a:solidFill>
                <a:latin typeface="Montserrat Bold" panose="00000800000000000000"/>
              </a:rPr>
              <a:t>3. high life expectancy</a:t>
            </a:r>
            <a:endParaRPr lang="en-US" sz="2260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3165"/>
              </a:lnSpc>
            </a:pPr>
            <a:r>
              <a:rPr lang="en-US" sz="2260">
                <a:solidFill>
                  <a:srgbClr val="FFFFFF"/>
                </a:solidFill>
                <a:latin typeface="Montserrat Bold" panose="00000800000000000000"/>
              </a:rPr>
              <a:t>4. labor shortage </a:t>
            </a:r>
            <a:endParaRPr lang="en-US" sz="2260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31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672" y="-11528"/>
            <a:ext cx="7543672" cy="10298528"/>
          </a:xfrm>
          <a:custGeom>
            <a:avLst/>
            <a:gdLst/>
            <a:ahLst/>
            <a:cxnLst/>
            <a:rect l="l" t="t" r="r" b="b"/>
            <a:pathLst>
              <a:path w="7543672" h="10298528">
                <a:moveTo>
                  <a:pt x="0" y="0"/>
                </a:moveTo>
                <a:lnTo>
                  <a:pt x="7543672" y="0"/>
                </a:lnTo>
                <a:lnTo>
                  <a:pt x="7543672" y="10298528"/>
                </a:lnTo>
                <a:lnTo>
                  <a:pt x="0" y="102985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65456" y="3404765"/>
            <a:ext cx="6862289" cy="3044952"/>
          </a:xfrm>
          <a:custGeom>
            <a:avLst/>
            <a:gdLst/>
            <a:ahLst/>
            <a:cxnLst/>
            <a:rect l="l" t="t" r="r" b="b"/>
            <a:pathLst>
              <a:path w="6862289" h="3044952">
                <a:moveTo>
                  <a:pt x="0" y="0"/>
                </a:moveTo>
                <a:lnTo>
                  <a:pt x="6862289" y="0"/>
                </a:lnTo>
                <a:lnTo>
                  <a:pt x="6862289" y="3044952"/>
                </a:lnTo>
                <a:lnTo>
                  <a:pt x="0" y="304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249" r="-33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70595" y="3423815"/>
            <a:ext cx="3522606" cy="3008447"/>
          </a:xfrm>
          <a:custGeom>
            <a:avLst/>
            <a:gdLst/>
            <a:ahLst/>
            <a:cxnLst/>
            <a:rect l="l" t="t" r="r" b="b"/>
            <a:pathLst>
              <a:path w="3522606" h="3008447">
                <a:moveTo>
                  <a:pt x="0" y="0"/>
                </a:moveTo>
                <a:lnTo>
                  <a:pt x="3522606" y="0"/>
                </a:lnTo>
                <a:lnTo>
                  <a:pt x="3522606" y="3008447"/>
                </a:lnTo>
                <a:lnTo>
                  <a:pt x="0" y="300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0033" t="-1213" r="-763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17435" y="4771890"/>
            <a:ext cx="170582" cy="255026"/>
          </a:xfrm>
          <a:custGeom>
            <a:avLst/>
            <a:gdLst/>
            <a:ahLst/>
            <a:cxnLst/>
            <a:rect l="l" t="t" r="r" b="b"/>
            <a:pathLst>
              <a:path w="170582" h="255026">
                <a:moveTo>
                  <a:pt x="0" y="0"/>
                </a:moveTo>
                <a:lnTo>
                  <a:pt x="170582" y="0"/>
                </a:lnTo>
                <a:lnTo>
                  <a:pt x="170582" y="255027"/>
                </a:lnTo>
                <a:lnTo>
                  <a:pt x="0" y="255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62140" y="511810"/>
            <a:ext cx="3969385" cy="1178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90"/>
              </a:lnSpc>
            </a:pPr>
            <a:r>
              <a:rPr lang="en-US" sz="6565">
                <a:solidFill>
                  <a:srgbClr val="D55641"/>
                </a:solidFill>
                <a:latin typeface="DM Serif Display"/>
              </a:rPr>
              <a:t>Contents</a:t>
            </a:r>
            <a:endParaRPr lang="en-US" sz="6565">
              <a:solidFill>
                <a:srgbClr val="D55641"/>
              </a:solidFill>
              <a:latin typeface="DM Serif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4826" y="4486140"/>
            <a:ext cx="2180630" cy="78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E65A49"/>
                </a:solidFill>
                <a:latin typeface="Montserrat Bold" panose="00000800000000000000"/>
              </a:rPr>
              <a:t>Demographic </a:t>
            </a:r>
            <a:endParaRPr lang="en-US" sz="2300">
              <a:solidFill>
                <a:srgbClr val="E65A49"/>
              </a:solidFill>
              <a:latin typeface="Montserrat Bold" panose="00000800000000000000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65A49"/>
                </a:solidFill>
                <a:latin typeface="Montserrat Bold" panose="00000800000000000000"/>
              </a:rPr>
              <a:t>Changes</a:t>
            </a:r>
            <a:endParaRPr lang="en-US" sz="23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12378" y="2830564"/>
            <a:ext cx="2575374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65A49"/>
                </a:solidFill>
                <a:latin typeface="Montserrat Bold" panose="00000800000000000000"/>
              </a:rPr>
              <a:t>Population Size</a:t>
            </a:r>
            <a:endParaRPr lang="en-US" sz="23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23939" y="6540785"/>
            <a:ext cx="253077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65A49"/>
                </a:solidFill>
                <a:latin typeface="Montserrat Bold" panose="00000800000000000000"/>
              </a:rPr>
              <a:t>Age Distribution</a:t>
            </a:r>
            <a:endParaRPr lang="en-US" sz="23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61275" y="2830564"/>
            <a:ext cx="1978422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65A49"/>
                </a:solidFill>
                <a:latin typeface="Montserrat Bold" panose="00000800000000000000"/>
              </a:rPr>
              <a:t>Fertility Rate</a:t>
            </a:r>
            <a:endParaRPr lang="en-US" sz="23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14322" y="6540785"/>
            <a:ext cx="242917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65A49"/>
                </a:solidFill>
                <a:latin typeface="Montserrat Bold" panose="00000800000000000000"/>
              </a:rPr>
              <a:t>Life Expectancy</a:t>
            </a:r>
            <a:endParaRPr lang="en-US" sz="23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66362" y="2859775"/>
            <a:ext cx="3717627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65A49"/>
                </a:solidFill>
                <a:latin typeface="Montserrat Bold" panose="00000800000000000000"/>
              </a:rPr>
              <a:t>Gross Domestic Product</a:t>
            </a:r>
            <a:endParaRPr lang="en-US" sz="23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88545" y="6556375"/>
            <a:ext cx="2023745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65A49"/>
                </a:solidFill>
                <a:latin typeface="Montserrat Bold" panose="00000800000000000000"/>
              </a:rPr>
              <a:t>Immigrants</a:t>
            </a:r>
            <a:endParaRPr lang="en-US" sz="23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108030" y="4686165"/>
            <a:ext cx="1704777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65A49"/>
                </a:solidFill>
                <a:latin typeface="Montserrat Bold" panose="00000800000000000000"/>
              </a:rPr>
              <a:t>Conclusion</a:t>
            </a:r>
            <a:endParaRPr lang="en-US" sz="2300">
              <a:solidFill>
                <a:srgbClr val="E65A49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70310" y="1379653"/>
            <a:ext cx="5297731" cy="6429285"/>
          </a:xfrm>
          <a:custGeom>
            <a:avLst/>
            <a:gdLst/>
            <a:ahLst/>
            <a:cxnLst/>
            <a:rect l="l" t="t" r="r" b="b"/>
            <a:pathLst>
              <a:path w="5297731" h="6429285">
                <a:moveTo>
                  <a:pt x="0" y="0"/>
                </a:moveTo>
                <a:lnTo>
                  <a:pt x="5297730" y="0"/>
                </a:lnTo>
                <a:lnTo>
                  <a:pt x="5297730" y="6429284"/>
                </a:lnTo>
                <a:lnTo>
                  <a:pt x="0" y="64292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0779374" cy="10287000"/>
          </a:xfrm>
          <a:prstGeom prst="rect">
            <a:avLst/>
          </a:prstGeom>
          <a:solidFill>
            <a:srgbClr val="393F4B"/>
          </a:solidFill>
        </p:spPr>
      </p:sp>
      <p:grpSp>
        <p:nvGrpSpPr>
          <p:cNvPr id="4" name="Group 4"/>
          <p:cNvGrpSpPr/>
          <p:nvPr/>
        </p:nvGrpSpPr>
        <p:grpSpPr>
          <a:xfrm rot="0">
            <a:off x="-643938" y="2262936"/>
            <a:ext cx="2331359" cy="233135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EDCD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87421" y="1106311"/>
            <a:ext cx="8147848" cy="94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10"/>
              </a:lnSpc>
            </a:pPr>
            <a:r>
              <a:rPr lang="en-US" sz="7920" spc="-348">
                <a:solidFill>
                  <a:srgbClr val="D55641"/>
                </a:solidFill>
                <a:latin typeface="DM Serif Display"/>
              </a:rPr>
              <a:t>Recommendations </a:t>
            </a:r>
            <a:endParaRPr lang="en-US" sz="7920" spc="-348">
              <a:solidFill>
                <a:srgbClr val="D55641"/>
              </a:solidFill>
              <a:latin typeface="DM Serif Displa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389687" y="8586593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66280" y="-179564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79215" y="3211152"/>
            <a:ext cx="4093868" cy="39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Montserrat Bold" panose="00000800000000000000"/>
              </a:rPr>
              <a:t>Attract more immigrants.</a:t>
            </a:r>
            <a:endParaRPr lang="en-US" sz="2405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9197" y="3873016"/>
            <a:ext cx="4559107" cy="39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Montserrat Bold" panose="00000800000000000000"/>
              </a:rPr>
              <a:t>Increase the retirement age.</a:t>
            </a:r>
            <a:endParaRPr lang="en-US" sz="2405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39263" y="4746673"/>
            <a:ext cx="6011407" cy="39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Montserrat Bold" panose="00000800000000000000"/>
              </a:rPr>
              <a:t>Invest in automation and technology.</a:t>
            </a:r>
            <a:endParaRPr lang="en-US" sz="2405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79215" y="5619750"/>
            <a:ext cx="6111319" cy="39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Montserrat Bold" panose="00000800000000000000"/>
              </a:rPr>
              <a:t>Promote a culture of lifelong learning.</a:t>
            </a:r>
            <a:endParaRPr lang="en-US" sz="2405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79215" y="6283277"/>
            <a:ext cx="3350757" cy="39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Montserrat Bold" panose="00000800000000000000"/>
              </a:rPr>
              <a:t>Balance fertility rate.</a:t>
            </a:r>
            <a:endParaRPr lang="en-US" sz="2405">
              <a:solidFill>
                <a:srgbClr val="FFFFFF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779374" cy="10287000"/>
          </a:xfrm>
          <a:prstGeom prst="rect">
            <a:avLst/>
          </a:prstGeom>
          <a:solidFill>
            <a:srgbClr val="393F4B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-643938" y="2262936"/>
            <a:ext cx="2331359" cy="233135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EDCDB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389687" y="8586593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66280" y="-179564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42511" y="2036263"/>
            <a:ext cx="4942412" cy="7111384"/>
          </a:xfrm>
          <a:custGeom>
            <a:avLst/>
            <a:gdLst/>
            <a:ahLst/>
            <a:cxnLst/>
            <a:rect l="l" t="t" r="r" b="b"/>
            <a:pathLst>
              <a:path w="4942412" h="7111384">
                <a:moveTo>
                  <a:pt x="0" y="0"/>
                </a:moveTo>
                <a:lnTo>
                  <a:pt x="4942412" y="0"/>
                </a:lnTo>
                <a:lnTo>
                  <a:pt x="4942412" y="7111384"/>
                </a:lnTo>
                <a:lnTo>
                  <a:pt x="0" y="7111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96356" y="2449336"/>
            <a:ext cx="8946155" cy="40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75"/>
              </a:lnSpc>
            </a:pPr>
            <a:r>
              <a:rPr lang="en-US" sz="17645" spc="-776">
                <a:solidFill>
                  <a:srgbClr val="D55641"/>
                </a:solidFill>
                <a:latin typeface="DM Serif Display"/>
              </a:rPr>
              <a:t>Thank You</a:t>
            </a:r>
            <a:endParaRPr lang="en-US" sz="17645" spc="-776">
              <a:solidFill>
                <a:srgbClr val="D55641"/>
              </a:solidFill>
              <a:latin typeface="DM Serif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414104" cy="10287000"/>
          </a:xfrm>
          <a:prstGeom prst="rect">
            <a:avLst/>
          </a:prstGeom>
          <a:solidFill>
            <a:srgbClr val="393F4B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7576914" y="8295411"/>
            <a:ext cx="11372118" cy="499289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2ADAA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808012" y="6892713"/>
            <a:ext cx="3343559" cy="3364587"/>
          </a:xfrm>
          <a:custGeom>
            <a:avLst/>
            <a:gdLst/>
            <a:ahLst/>
            <a:cxnLst/>
            <a:rect l="l" t="t" r="r" b="b"/>
            <a:pathLst>
              <a:path w="3343559" h="3364587">
                <a:moveTo>
                  <a:pt x="0" y="0"/>
                </a:moveTo>
                <a:lnTo>
                  <a:pt x="3343558" y="0"/>
                </a:lnTo>
                <a:lnTo>
                  <a:pt x="3343558" y="3364587"/>
                </a:lnTo>
                <a:lnTo>
                  <a:pt x="0" y="33645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07052" y="2262262"/>
            <a:ext cx="2987539" cy="1512442"/>
          </a:xfrm>
          <a:custGeom>
            <a:avLst/>
            <a:gdLst/>
            <a:ahLst/>
            <a:cxnLst/>
            <a:rect l="l" t="t" r="r" b="b"/>
            <a:pathLst>
              <a:path w="2987539" h="1512442">
                <a:moveTo>
                  <a:pt x="0" y="0"/>
                </a:moveTo>
                <a:lnTo>
                  <a:pt x="2987539" y="0"/>
                </a:lnTo>
                <a:lnTo>
                  <a:pt x="2987539" y="1512441"/>
                </a:lnTo>
                <a:lnTo>
                  <a:pt x="0" y="1512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1453" y="5362008"/>
            <a:ext cx="1993812" cy="1976366"/>
          </a:xfrm>
          <a:custGeom>
            <a:avLst/>
            <a:gdLst/>
            <a:ahLst/>
            <a:cxnLst/>
            <a:rect l="l" t="t" r="r" b="b"/>
            <a:pathLst>
              <a:path w="1993812" h="1976366">
                <a:moveTo>
                  <a:pt x="0" y="0"/>
                </a:moveTo>
                <a:lnTo>
                  <a:pt x="1993812" y="0"/>
                </a:lnTo>
                <a:lnTo>
                  <a:pt x="1993812" y="1976367"/>
                </a:lnTo>
                <a:lnTo>
                  <a:pt x="0" y="1976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03434" y="7986075"/>
            <a:ext cx="4230309" cy="2247352"/>
          </a:xfrm>
          <a:custGeom>
            <a:avLst/>
            <a:gdLst/>
            <a:ahLst/>
            <a:cxnLst/>
            <a:rect l="l" t="t" r="r" b="b"/>
            <a:pathLst>
              <a:path w="4230309" h="2247352">
                <a:moveTo>
                  <a:pt x="0" y="0"/>
                </a:moveTo>
                <a:lnTo>
                  <a:pt x="4230309" y="0"/>
                </a:lnTo>
                <a:lnTo>
                  <a:pt x="4230309" y="2247351"/>
                </a:lnTo>
                <a:lnTo>
                  <a:pt x="0" y="2247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11602" y="2260265"/>
            <a:ext cx="1983664" cy="1896878"/>
          </a:xfrm>
          <a:custGeom>
            <a:avLst/>
            <a:gdLst/>
            <a:ahLst/>
            <a:cxnLst/>
            <a:rect l="l" t="t" r="r" b="b"/>
            <a:pathLst>
              <a:path w="1983664" h="1896878">
                <a:moveTo>
                  <a:pt x="0" y="0"/>
                </a:moveTo>
                <a:lnTo>
                  <a:pt x="1983663" y="0"/>
                </a:lnTo>
                <a:lnTo>
                  <a:pt x="1983663" y="1896879"/>
                </a:lnTo>
                <a:lnTo>
                  <a:pt x="0" y="1896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54814" y="5362008"/>
            <a:ext cx="1692014" cy="1781068"/>
          </a:xfrm>
          <a:custGeom>
            <a:avLst/>
            <a:gdLst/>
            <a:ahLst/>
            <a:cxnLst/>
            <a:rect l="l" t="t" r="r" b="b"/>
            <a:pathLst>
              <a:path w="1692014" h="1781068">
                <a:moveTo>
                  <a:pt x="0" y="0"/>
                </a:moveTo>
                <a:lnTo>
                  <a:pt x="1692014" y="0"/>
                </a:lnTo>
                <a:lnTo>
                  <a:pt x="1692014" y="1781068"/>
                </a:lnTo>
                <a:lnTo>
                  <a:pt x="0" y="17810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2766272" y="2797979"/>
            <a:ext cx="27192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2755662" y="3286611"/>
            <a:ext cx="27192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383375" y="266816"/>
            <a:ext cx="7305964" cy="86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0"/>
              </a:lnSpc>
            </a:pPr>
            <a:r>
              <a:rPr lang="en-US" sz="5065">
                <a:solidFill>
                  <a:srgbClr val="D55641"/>
                </a:solidFill>
                <a:latin typeface="DM Serif Display"/>
              </a:rPr>
              <a:t>Demographic Changes</a:t>
            </a:r>
            <a:endParaRPr lang="en-US" sz="5065">
              <a:solidFill>
                <a:srgbClr val="D55641"/>
              </a:solidFill>
              <a:latin typeface="DM Serif Displ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1602" y="1724594"/>
            <a:ext cx="22278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M Serif Display"/>
              </a:rPr>
              <a:t>Population Size</a:t>
            </a:r>
            <a:endParaRPr lang="en-US" sz="2500">
              <a:solidFill>
                <a:srgbClr val="FFFFFF"/>
              </a:solidFill>
              <a:latin typeface="DM Serif Displa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87736" y="1724594"/>
            <a:ext cx="22278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M Serif Display"/>
              </a:rPr>
              <a:t>Age</a:t>
            </a:r>
            <a:endParaRPr lang="en-US" sz="2500">
              <a:solidFill>
                <a:srgbClr val="FFFFFF"/>
              </a:solidFill>
              <a:latin typeface="DM Serif Displa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11602" y="4787333"/>
            <a:ext cx="22278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M Serif Display"/>
              </a:rPr>
              <a:t>Birth Rate</a:t>
            </a:r>
            <a:endParaRPr lang="en-US" sz="2500">
              <a:solidFill>
                <a:srgbClr val="FFFFFF"/>
              </a:solidFill>
              <a:latin typeface="DM Serif Displ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72951" y="7460865"/>
            <a:ext cx="22278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M Serif Display"/>
              </a:rPr>
              <a:t>Migration</a:t>
            </a:r>
            <a:endParaRPr lang="en-US" sz="2500">
              <a:solidFill>
                <a:srgbClr val="FFFFFF"/>
              </a:solidFill>
              <a:latin typeface="DM Serif Displa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19808" y="4834958"/>
            <a:ext cx="22278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M Serif Display"/>
              </a:rPr>
              <a:t>Death Rate</a:t>
            </a:r>
            <a:endParaRPr lang="en-US" sz="2500">
              <a:solidFill>
                <a:srgbClr val="FFFFFF"/>
              </a:solidFill>
              <a:latin typeface="DM Serif Display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735526" y="746517"/>
            <a:ext cx="835246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E65A49"/>
                </a:solidFill>
                <a:latin typeface="Montserrat Bold" panose="00000800000000000000"/>
              </a:rPr>
              <a:t>Why Demographic changes are important?</a:t>
            </a:r>
            <a:endParaRPr lang="en-US" sz="27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91505" y="3964104"/>
            <a:ext cx="1882279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E65A49"/>
                </a:solidFill>
                <a:latin typeface="Montserrat Bold" panose="00000800000000000000"/>
              </a:rPr>
              <a:t>S</a:t>
            </a:r>
            <a:r>
              <a:rPr lang="en-US" sz="2050">
                <a:solidFill>
                  <a:srgbClr val="E65A49"/>
                </a:solidFill>
                <a:latin typeface="Montserrat Bold" panose="00000800000000000000"/>
              </a:rPr>
              <a:t>ocial fabric : </a:t>
            </a:r>
            <a:endParaRPr lang="en-US" sz="205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44000" y="2055969"/>
            <a:ext cx="3412530" cy="34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E65A49"/>
                </a:solidFill>
                <a:latin typeface="Montserrat Bold" panose="00000800000000000000"/>
              </a:rPr>
              <a:t>Economy :</a:t>
            </a:r>
            <a:endParaRPr lang="en-US" sz="205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32644" y="2587477"/>
            <a:ext cx="2525713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 Bold" panose="00000800000000000000"/>
              </a:rPr>
              <a:t>Shrinking workforce</a:t>
            </a:r>
            <a:r>
              <a:rPr lang="en-US" sz="1800">
                <a:solidFill>
                  <a:srgbClr val="FFFFFF"/>
                </a:solidFill>
                <a:latin typeface="Montserrat Bold" panose="00000800000000000000"/>
              </a:rPr>
              <a:t> </a:t>
            </a:r>
            <a:endParaRPr lang="en-US" sz="1800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262973" y="2625577"/>
            <a:ext cx="3649563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 Bold" panose="00000800000000000000"/>
              </a:rPr>
              <a:t> labor shortages, rising wages</a:t>
            </a:r>
            <a:r>
              <a:rPr lang="en-US" sz="1800">
                <a:solidFill>
                  <a:srgbClr val="FFFFFF"/>
                </a:solidFill>
                <a:latin typeface="Montserrat Bold" panose="00000800000000000000"/>
              </a:rPr>
              <a:t> </a:t>
            </a:r>
            <a:endParaRPr lang="en-US" sz="1800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32644" y="3095159"/>
            <a:ext cx="2094706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 Bold" panose="00000800000000000000"/>
              </a:rPr>
              <a:t>Aging population</a:t>
            </a:r>
            <a:endParaRPr lang="en-US" sz="1800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89509" y="3104684"/>
            <a:ext cx="4069791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 Bold" panose="00000800000000000000"/>
              </a:rPr>
              <a:t>Strain on government finances</a:t>
            </a:r>
            <a:endParaRPr lang="en-US" sz="1800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063164" y="4521634"/>
            <a:ext cx="5041503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 Bold" panose="00000800000000000000"/>
              </a:rPr>
              <a:t> Immigration can lead to cultural diversity</a:t>
            </a:r>
            <a:endParaRPr lang="en-US" sz="1800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34156" y="5304578"/>
            <a:ext cx="199697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E65A49"/>
                </a:solidFill>
                <a:latin typeface="Montserrat Bold" panose="00000800000000000000"/>
              </a:rPr>
              <a:t> Environment :</a:t>
            </a:r>
            <a:endParaRPr lang="en-US" sz="205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48683" y="5824009"/>
            <a:ext cx="4975721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 Bold" panose="00000800000000000000"/>
              </a:rPr>
              <a:t>The growing population can put pressure</a:t>
            </a:r>
            <a:endParaRPr lang="en-US" sz="1800">
              <a:solidFill>
                <a:srgbClr val="FFFFFF"/>
              </a:solidFill>
              <a:latin typeface="Montserrat Bold" panose="00000800000000000000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 Bold" panose="00000800000000000000"/>
              </a:rPr>
              <a:t> on natural resources</a:t>
            </a:r>
            <a:endParaRPr lang="en-US" sz="1800">
              <a:solidFill>
                <a:srgbClr val="FFFFFF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24048" y="0"/>
            <a:ext cx="10873477" cy="10287000"/>
          </a:xfrm>
          <a:prstGeom prst="rect">
            <a:avLst/>
          </a:prstGeom>
          <a:solidFill>
            <a:srgbClr val="393F4B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8244614" y="853440"/>
            <a:ext cx="8754070" cy="8404860"/>
            <a:chOff x="0" y="0"/>
            <a:chExt cx="11672094" cy="11206480"/>
          </a:xfrm>
        </p:grpSpPr>
        <p:sp>
          <p:nvSpPr>
            <p:cNvPr id="4" name="TextBox 4"/>
            <p:cNvSpPr txBox="1"/>
            <p:nvPr/>
          </p:nvSpPr>
          <p:spPr>
            <a:xfrm>
              <a:off x="3272565" y="10690860"/>
              <a:ext cx="98279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Male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28976" y="10690860"/>
              <a:ext cx="152849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Female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 rot="0">
              <a:off x="1385094" y="238760"/>
              <a:ext cx="10287000" cy="10287000"/>
              <a:chOff x="0" y="0"/>
              <a:chExt cx="10287000" cy="10287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8629" y="-38100"/>
              <a:ext cx="114326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50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19300"/>
              <a:ext cx="118189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40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9423" y="4076700"/>
              <a:ext cx="114247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30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7835" y="6134100"/>
              <a:ext cx="114405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20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1973" y="8191500"/>
              <a:ext cx="105992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10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68684" y="10248900"/>
              <a:ext cx="91320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 rot="0">
              <a:off x="1385094" y="1734312"/>
              <a:ext cx="10287000" cy="8791448"/>
              <a:chOff x="0" y="1495552"/>
              <a:chExt cx="10287000" cy="879144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1742440"/>
                <a:ext cx="4757738" cy="8544560"/>
              </a:xfrm>
              <a:custGeom>
                <a:avLst/>
                <a:gdLst/>
                <a:ahLst/>
                <a:cxnLst/>
                <a:rect l="l" t="t" r="r" b="b"/>
                <a:pathLst>
                  <a:path w="4757738" h="8544560">
                    <a:moveTo>
                      <a:pt x="0" y="8544560"/>
                    </a:moveTo>
                    <a:lnTo>
                      <a:pt x="0" y="380619"/>
                    </a:lnTo>
                    <a:cubicBezTo>
                      <a:pt x="0" y="279673"/>
                      <a:pt x="40101" y="182861"/>
                      <a:pt x="111481" y="111481"/>
                    </a:cubicBezTo>
                    <a:cubicBezTo>
                      <a:pt x="182861" y="40101"/>
                      <a:pt x="279673" y="0"/>
                      <a:pt x="380619" y="0"/>
                    </a:cubicBezTo>
                    <a:lnTo>
                      <a:pt x="4377118" y="0"/>
                    </a:lnTo>
                    <a:cubicBezTo>
                      <a:pt x="4478065" y="0"/>
                      <a:pt x="4574877" y="40101"/>
                      <a:pt x="4646257" y="111481"/>
                    </a:cubicBezTo>
                    <a:cubicBezTo>
                      <a:pt x="4717637" y="182861"/>
                      <a:pt x="4757738" y="279673"/>
                      <a:pt x="4757738" y="380619"/>
                    </a:cubicBezTo>
                    <a:lnTo>
                      <a:pt x="4757738" y="8544560"/>
                    </a:lnTo>
                    <a:close/>
                  </a:path>
                </a:pathLst>
              </a:custGeom>
              <a:solidFill>
                <a:srgbClr val="BB493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5529262" y="1495552"/>
                <a:ext cx="4757738" cy="8791448"/>
              </a:xfrm>
              <a:custGeom>
                <a:avLst/>
                <a:gdLst/>
                <a:ahLst/>
                <a:cxnLst/>
                <a:rect l="l" t="t" r="r" b="b"/>
                <a:pathLst>
                  <a:path w="4757738" h="8791448">
                    <a:moveTo>
                      <a:pt x="0" y="8791448"/>
                    </a:moveTo>
                    <a:lnTo>
                      <a:pt x="0" y="380619"/>
                    </a:lnTo>
                    <a:cubicBezTo>
                      <a:pt x="0" y="170409"/>
                      <a:pt x="170409" y="0"/>
                      <a:pt x="380620" y="0"/>
                    </a:cubicBezTo>
                    <a:lnTo>
                      <a:pt x="4377119" y="0"/>
                    </a:lnTo>
                    <a:cubicBezTo>
                      <a:pt x="4587329" y="0"/>
                      <a:pt x="4757738" y="170409"/>
                      <a:pt x="4757738" y="380619"/>
                    </a:cubicBezTo>
                    <a:lnTo>
                      <a:pt x="4757738" y="8791448"/>
                    </a:lnTo>
                    <a:close/>
                  </a:path>
                </a:pathLst>
              </a:custGeom>
              <a:solidFill>
                <a:srgbClr val="BB4936"/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565495" y="5429614"/>
            <a:ext cx="4595260" cy="42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0"/>
              </a:lnSpc>
            </a:pPr>
          </a:p>
        </p:txBody>
      </p:sp>
      <p:sp>
        <p:nvSpPr>
          <p:cNvPr id="23" name="TextBox 23"/>
          <p:cNvSpPr txBox="1"/>
          <p:nvPr/>
        </p:nvSpPr>
        <p:spPr>
          <a:xfrm>
            <a:off x="141014" y="-120010"/>
            <a:ext cx="3853526" cy="217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10"/>
              </a:lnSpc>
            </a:pPr>
            <a:r>
              <a:rPr lang="en-US" sz="6220">
                <a:solidFill>
                  <a:srgbClr val="D55641"/>
                </a:solidFill>
                <a:latin typeface="DM Serif Display"/>
              </a:rPr>
              <a:t>Population </a:t>
            </a:r>
            <a:endParaRPr lang="en-US" sz="6220">
              <a:solidFill>
                <a:srgbClr val="D55641"/>
              </a:solidFill>
              <a:latin typeface="DM Serif Display"/>
            </a:endParaRPr>
          </a:p>
          <a:p>
            <a:pPr>
              <a:lnSpc>
                <a:spcPts val="8710"/>
              </a:lnSpc>
            </a:pPr>
            <a:r>
              <a:rPr lang="en-US" sz="6220">
                <a:solidFill>
                  <a:srgbClr val="D55641"/>
                </a:solidFill>
                <a:latin typeface="DM Serif Display"/>
              </a:rPr>
              <a:t>Size</a:t>
            </a:r>
            <a:endParaRPr lang="en-US" sz="6220">
              <a:solidFill>
                <a:srgbClr val="D55641"/>
              </a:solidFill>
              <a:latin typeface="DM Serif Display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0" y="6020161"/>
            <a:ext cx="7120651" cy="1956706"/>
          </a:xfrm>
          <a:custGeom>
            <a:avLst/>
            <a:gdLst/>
            <a:ahLst/>
            <a:cxnLst/>
            <a:rect l="l" t="t" r="r" b="b"/>
            <a:pathLst>
              <a:path w="7120651" h="1956706">
                <a:moveTo>
                  <a:pt x="0" y="0"/>
                </a:moveTo>
                <a:lnTo>
                  <a:pt x="7120651" y="0"/>
                </a:lnTo>
                <a:lnTo>
                  <a:pt x="7120651" y="1956706"/>
                </a:lnTo>
                <a:lnTo>
                  <a:pt x="0" y="19567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766" b="-2766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889376" y="4110975"/>
            <a:ext cx="4575435" cy="137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300">
                <a:solidFill>
                  <a:srgbClr val="D55641"/>
                </a:solidFill>
                <a:latin typeface="Oswald Bold" panose="00000800000000000000"/>
              </a:rPr>
              <a:t>84,3 m</a:t>
            </a:r>
            <a:endParaRPr lang="en-US" sz="9300">
              <a:solidFill>
                <a:srgbClr val="D55641"/>
              </a:solidFill>
              <a:latin typeface="Oswald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65495" y="3687033"/>
            <a:ext cx="4615084" cy="26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700" spc="263">
                <a:solidFill>
                  <a:srgbClr val="FFFFFF"/>
                </a:solidFill>
                <a:latin typeface="Lato Bold" panose="020F0802020204030203"/>
              </a:rPr>
              <a:t>DECEMBER 2022</a:t>
            </a:r>
            <a:endParaRPr lang="en-US" sz="1700" spc="263">
              <a:solidFill>
                <a:srgbClr val="FFFFFF"/>
              </a:solidFill>
              <a:latin typeface="Lato Bold" panose="020F0802020204030203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050" y="9987424"/>
            <a:ext cx="2879735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D55641"/>
                </a:solidFill>
                <a:latin typeface="Montserrat Bold" panose="00000800000000000000"/>
              </a:rPr>
              <a:t>Source: Federal Statistical Office Germany</a:t>
            </a:r>
            <a:endParaRPr lang="en-US" sz="1000">
              <a:solidFill>
                <a:srgbClr val="D55641"/>
              </a:solidFill>
              <a:latin typeface="Montserrat Bold" panose="00000800000000000000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0140551" y="280899"/>
            <a:ext cx="6001748" cy="8422520"/>
            <a:chOff x="0" y="0"/>
            <a:chExt cx="8002331" cy="11230027"/>
          </a:xfrm>
        </p:grpSpPr>
        <p:sp>
          <p:nvSpPr>
            <p:cNvPr id="29" name="Freeform 29"/>
            <p:cNvSpPr/>
            <p:nvPr/>
          </p:nvSpPr>
          <p:spPr>
            <a:xfrm>
              <a:off x="221067" y="4515898"/>
              <a:ext cx="2551369" cy="6714129"/>
            </a:xfrm>
            <a:custGeom>
              <a:avLst/>
              <a:gdLst/>
              <a:ahLst/>
              <a:cxnLst/>
              <a:rect l="l" t="t" r="r" b="b"/>
              <a:pathLst>
                <a:path w="2551369" h="6714129">
                  <a:moveTo>
                    <a:pt x="0" y="0"/>
                  </a:moveTo>
                  <a:lnTo>
                    <a:pt x="2551369" y="0"/>
                  </a:lnTo>
                  <a:lnTo>
                    <a:pt x="2551369" y="6714129"/>
                  </a:lnTo>
                  <a:lnTo>
                    <a:pt x="0" y="6714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4846227" y="4269732"/>
              <a:ext cx="2940725" cy="6960295"/>
            </a:xfrm>
            <a:custGeom>
              <a:avLst/>
              <a:gdLst/>
              <a:ahLst/>
              <a:cxnLst/>
              <a:rect l="l" t="t" r="r" b="b"/>
              <a:pathLst>
                <a:path w="2940725" h="6960295">
                  <a:moveTo>
                    <a:pt x="0" y="0"/>
                  </a:moveTo>
                  <a:lnTo>
                    <a:pt x="2940725" y="0"/>
                  </a:lnTo>
                  <a:lnTo>
                    <a:pt x="2940725" y="6960295"/>
                  </a:lnTo>
                  <a:lnTo>
                    <a:pt x="0" y="6960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0" y="2996134"/>
              <a:ext cx="2356312" cy="1273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Bold" panose="00000800000000000000"/>
                </a:rPr>
                <a:t>41.5 m</a:t>
              </a:r>
              <a:endParaRPr lang="en-US" sz="2800">
                <a:solidFill>
                  <a:srgbClr val="FFFFFF"/>
                </a:solidFill>
                <a:latin typeface="Montserrat Bold" panose="00000800000000000000"/>
              </a:endParaRP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ontserrat Bold" panose="00000800000000000000"/>
                </a:rPr>
                <a:t>49.3 %</a:t>
              </a:r>
              <a:endParaRPr lang="en-US" sz="2800">
                <a:solidFill>
                  <a:srgbClr val="FFFFFF"/>
                </a:solidFill>
                <a:latin typeface="Montserrat Bold" panose="0000080000000000000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646018" y="2730579"/>
              <a:ext cx="2356312" cy="1273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Bold" panose="00000800000000000000"/>
                </a:rPr>
                <a:t>42.8 m</a:t>
              </a:r>
              <a:endParaRPr lang="en-US" sz="2800">
                <a:solidFill>
                  <a:srgbClr val="FFFFFF"/>
                </a:solidFill>
                <a:latin typeface="Montserrat Bold" panose="00000800000000000000"/>
              </a:endParaRP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ontserrat Bold" panose="00000800000000000000"/>
                </a:rPr>
                <a:t>50.7 %</a:t>
              </a:r>
              <a:endParaRPr lang="en-US" sz="2800">
                <a:solidFill>
                  <a:srgbClr val="FFFFFF"/>
                </a:solidFill>
                <a:latin typeface="Montserrat Bold" panose="0000080000000000000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50068" y="958968"/>
              <a:ext cx="4153826" cy="39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Montserrat Bold" panose="00000800000000000000"/>
                </a:rPr>
                <a:t>More equal or Less equal?</a:t>
              </a:r>
              <a:endParaRPr lang="en-US" sz="1800">
                <a:solidFill>
                  <a:srgbClr val="FFFFFF"/>
                </a:solidFill>
                <a:latin typeface="Montserrat Bold" panose="0000080000000000000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95380" y="-66675"/>
              <a:ext cx="6128795" cy="830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75"/>
                </a:lnSpc>
              </a:pPr>
              <a:r>
                <a:rPr lang="en-US" sz="3765">
                  <a:solidFill>
                    <a:srgbClr val="D55641"/>
                  </a:solidFill>
                  <a:latin typeface="DM Serif Display"/>
                </a:rPr>
                <a:t>Gender Distribution</a:t>
              </a:r>
              <a:endParaRPr lang="en-US" sz="3765">
                <a:solidFill>
                  <a:srgbClr val="D55641"/>
                </a:solidFill>
                <a:latin typeface="DM Serif Displ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84709" y="0"/>
            <a:ext cx="16374591" cy="10287000"/>
            <a:chOff x="0" y="0"/>
            <a:chExt cx="2183278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2788" cy="13716000"/>
            </a:xfrm>
            <a:custGeom>
              <a:avLst/>
              <a:gdLst/>
              <a:ahLst/>
              <a:cxnLst/>
              <a:rect l="l" t="t" r="r" b="b"/>
              <a:pathLst>
                <a:path w="21832788" h="13716000">
                  <a:moveTo>
                    <a:pt x="0" y="0"/>
                  </a:moveTo>
                  <a:lnTo>
                    <a:pt x="21832788" y="0"/>
                  </a:lnTo>
                  <a:lnTo>
                    <a:pt x="2183278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6087" b="-6087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4003580" y="3614809"/>
              <a:ext cx="633280" cy="537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EFEFE"/>
                  </a:solidFill>
                  <a:latin typeface="Montserrat Bold" panose="00000800000000000000"/>
                </a:rPr>
                <a:t>3.72 </a:t>
              </a:r>
              <a:endParaRPr lang="en-US" sz="1200">
                <a:solidFill>
                  <a:srgbClr val="FEFEFE"/>
                </a:solidFill>
                <a:latin typeface="Montserrat Bold" panose="00000800000000000000"/>
              </a:endParaRPr>
            </a:p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EFEFE"/>
                  </a:solidFill>
                  <a:latin typeface="Montserrat Bold" panose="00000800000000000000"/>
                </a:rPr>
                <a:t>Berlin</a:t>
              </a:r>
              <a:endParaRPr lang="en-US" sz="1200">
                <a:solidFill>
                  <a:srgbClr val="FEFEFE"/>
                </a:solidFill>
                <a:latin typeface="Montserrat Bold" panose="0000080000000000000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4605" y="241748"/>
            <a:ext cx="5174775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E65A49"/>
                </a:solidFill>
                <a:latin typeface="DM Serif Display"/>
              </a:rPr>
              <a:t>Population Statewise</a:t>
            </a:r>
            <a:endParaRPr lang="en-US" sz="3700">
              <a:solidFill>
                <a:srgbClr val="E65A49"/>
              </a:solidFill>
              <a:latin typeface="DM Serif Displ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011017" y="9988993"/>
            <a:ext cx="2879735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D55641"/>
                </a:solidFill>
                <a:latin typeface="Montserrat Bold" panose="00000800000000000000"/>
              </a:rPr>
              <a:t>Source: Federal Statistical Office Germany</a:t>
            </a:r>
            <a:endParaRPr lang="en-US" sz="1000">
              <a:solidFill>
                <a:srgbClr val="D55641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026"/>
            <a:ext cx="18037578" cy="10859653"/>
          </a:xfrm>
          <a:custGeom>
            <a:avLst/>
            <a:gdLst/>
            <a:ahLst/>
            <a:cxnLst/>
            <a:rect l="l" t="t" r="r" b="b"/>
            <a:pathLst>
              <a:path w="18037578" h="10859653">
                <a:moveTo>
                  <a:pt x="0" y="0"/>
                </a:moveTo>
                <a:lnTo>
                  <a:pt x="18037578" y="0"/>
                </a:lnTo>
                <a:lnTo>
                  <a:pt x="18037578" y="10859653"/>
                </a:lnTo>
                <a:lnTo>
                  <a:pt x="0" y="1085965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94" r="-693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57186" y="1512344"/>
            <a:ext cx="4276337" cy="70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0"/>
              </a:lnSpc>
            </a:pPr>
            <a:r>
              <a:rPr lang="en-US" sz="2065">
                <a:solidFill>
                  <a:srgbClr val="E65A49"/>
                </a:solidFill>
                <a:latin typeface="DM Serif Display"/>
              </a:rPr>
              <a:t>Is the population growing, shrinking, or staying the same?</a:t>
            </a:r>
            <a:endParaRPr lang="en-US" sz="2065">
              <a:solidFill>
                <a:srgbClr val="E65A49"/>
              </a:solidFill>
              <a:latin typeface="DM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157843" y="10019839"/>
            <a:ext cx="2879735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D55641"/>
                </a:solidFill>
                <a:latin typeface="Montserrat Bold" panose="00000800000000000000"/>
              </a:rPr>
              <a:t>Source: Federal Statistical Office Germany</a:t>
            </a:r>
            <a:endParaRPr lang="en-US" sz="1000">
              <a:solidFill>
                <a:srgbClr val="D55641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02" r="-5784" b="-2384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91957" y="8337510"/>
            <a:ext cx="616046" cy="3357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53400" y="2538730"/>
            <a:ext cx="2842260" cy="912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80"/>
              </a:lnSpc>
            </a:pPr>
            <a:r>
              <a:rPr lang="en-US" sz="1270">
                <a:solidFill>
                  <a:srgbClr val="F04325"/>
                </a:solidFill>
                <a:latin typeface="Montserrat Bold" panose="00000800000000000000"/>
              </a:rPr>
              <a:t>In 2011, almost 1.5 million</a:t>
            </a:r>
            <a:r>
              <a:rPr lang="en-GB" altLang="en-US" sz="1270">
                <a:solidFill>
                  <a:srgbClr val="F04325"/>
                </a:solidFill>
                <a:latin typeface="Montserrat Bold" panose="00000800000000000000"/>
              </a:rPr>
              <a:t> people</a:t>
            </a:r>
            <a:endParaRPr lang="en-US" sz="1270">
              <a:solidFill>
                <a:srgbClr val="F04325"/>
              </a:solidFill>
              <a:latin typeface="Montserrat Bold" panose="00000800000000000000"/>
            </a:endParaRPr>
          </a:p>
          <a:p>
            <a:pPr algn="ctr">
              <a:lnSpc>
                <a:spcPts val="1780"/>
              </a:lnSpc>
            </a:pPr>
            <a:r>
              <a:rPr lang="en-US" sz="1270">
                <a:solidFill>
                  <a:srgbClr val="F04325"/>
                </a:solidFill>
                <a:latin typeface="Montserrat Bold" panose="00000800000000000000"/>
              </a:rPr>
              <a:t>disappeared from the</a:t>
            </a:r>
            <a:endParaRPr lang="en-US" sz="1270">
              <a:solidFill>
                <a:srgbClr val="F04325"/>
              </a:solidFill>
              <a:latin typeface="Montserrat Bold" panose="00000800000000000000"/>
            </a:endParaRPr>
          </a:p>
          <a:p>
            <a:pPr algn="ctr">
              <a:lnSpc>
                <a:spcPts val="1780"/>
              </a:lnSpc>
            </a:pPr>
            <a:r>
              <a:rPr lang="en-US" sz="1270">
                <a:solidFill>
                  <a:srgbClr val="F04325"/>
                </a:solidFill>
                <a:latin typeface="Montserrat Bold" panose="00000800000000000000"/>
              </a:rPr>
              <a:t> population statistic</a:t>
            </a:r>
            <a:endParaRPr lang="en-US" sz="1270">
              <a:solidFill>
                <a:srgbClr val="F04325"/>
              </a:solidFill>
              <a:latin typeface="Montserrat Bold" panose="00000800000000000000"/>
            </a:endParaRPr>
          </a:p>
          <a:p>
            <a:pPr algn="ctr">
              <a:lnSpc>
                <a:spcPts val="1780"/>
              </a:lnSpc>
              <a:spcBef>
                <a:spcPct val="0"/>
              </a:spcBef>
            </a:pPr>
          </a:p>
        </p:txBody>
      </p:sp>
      <p:grpSp>
        <p:nvGrpSpPr>
          <p:cNvPr id="5" name="Group 5"/>
          <p:cNvGrpSpPr/>
          <p:nvPr/>
        </p:nvGrpSpPr>
        <p:grpSpPr>
          <a:xfrm rot="0">
            <a:off x="9016535" y="3456740"/>
            <a:ext cx="683445" cy="5119807"/>
            <a:chOff x="0" y="0"/>
            <a:chExt cx="180002" cy="134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002" cy="1348427"/>
            </a:xfrm>
            <a:custGeom>
              <a:avLst/>
              <a:gdLst/>
              <a:ahLst/>
              <a:cxnLst/>
              <a:rect l="l" t="t" r="r" b="b"/>
              <a:pathLst>
                <a:path w="180002" h="1348427">
                  <a:moveTo>
                    <a:pt x="0" y="0"/>
                  </a:moveTo>
                  <a:lnTo>
                    <a:pt x="180002" y="0"/>
                  </a:lnTo>
                  <a:lnTo>
                    <a:pt x="180002" y="1348427"/>
                  </a:lnTo>
                  <a:lnTo>
                    <a:pt x="0" y="1348427"/>
                  </a:lnTo>
                  <a:close/>
                </a:path>
              </a:pathLst>
            </a:custGeom>
            <a:solidFill>
              <a:srgbClr val="FFCA00">
                <a:alpha val="862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63615" y="6601456"/>
            <a:ext cx="3060163" cy="62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40">
                <a:solidFill>
                  <a:srgbClr val="F04325"/>
                </a:solidFill>
                <a:latin typeface="Montserrat Bold" panose="00000800000000000000"/>
              </a:rPr>
              <a:t>Declining  population </a:t>
            </a:r>
            <a:endParaRPr lang="en-US" sz="1940">
              <a:solidFill>
                <a:srgbClr val="F04325"/>
              </a:solidFill>
              <a:latin typeface="Montserrat Bold" panose="00000800000000000000"/>
            </a:endParaRP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615">
                <a:solidFill>
                  <a:srgbClr val="F04325"/>
                </a:solidFill>
                <a:latin typeface="Montserrat" panose="00000500000000000000"/>
              </a:rPr>
              <a:t>due to demographic changes</a:t>
            </a:r>
            <a:endParaRPr lang="en-US" sz="1615">
              <a:solidFill>
                <a:srgbClr val="F04325"/>
              </a:solidFill>
              <a:latin typeface="Montserrat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281878" y="5105400"/>
            <a:ext cx="3034308" cy="60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5">
                <a:solidFill>
                  <a:srgbClr val="F04325"/>
                </a:solidFill>
                <a:latin typeface="Montserrat Bold" panose="00000800000000000000"/>
              </a:rPr>
              <a:t>Population growth </a:t>
            </a:r>
            <a:endParaRPr lang="en-US" sz="1895">
              <a:solidFill>
                <a:srgbClr val="F04325"/>
              </a:solidFill>
              <a:latin typeface="Montserrat Bold" panose="00000800000000000000"/>
            </a:endParaRPr>
          </a:p>
          <a:p>
            <a:pPr algn="ctr">
              <a:lnSpc>
                <a:spcPts val="2235"/>
              </a:lnSpc>
              <a:spcBef>
                <a:spcPct val="0"/>
              </a:spcBef>
            </a:pPr>
            <a:r>
              <a:rPr lang="en-US" sz="1595">
                <a:solidFill>
                  <a:srgbClr val="F04325"/>
                </a:solidFill>
                <a:latin typeface="Montserrat" panose="00000500000000000000"/>
              </a:rPr>
              <a:t>due to increased immigration</a:t>
            </a:r>
            <a:endParaRPr lang="en-US" sz="1595">
              <a:solidFill>
                <a:srgbClr val="F04325"/>
              </a:solidFill>
              <a:latin typeface="Montserrat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34425" y="5913755"/>
            <a:ext cx="788035" cy="3251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475">
                <a:solidFill>
                  <a:srgbClr val="FFCA00"/>
                </a:solidFill>
                <a:latin typeface="Montserrat Bold" panose="00000800000000000000"/>
              </a:rPr>
              <a:t>81.75</a:t>
            </a:r>
            <a:r>
              <a:rPr lang="en-GB" altLang="en-US" sz="1475">
                <a:solidFill>
                  <a:srgbClr val="FFCA00"/>
                </a:solidFill>
                <a:latin typeface="Montserrat Bold" panose="00000800000000000000"/>
              </a:rPr>
              <a:t> </a:t>
            </a:r>
            <a:r>
              <a:rPr lang="en-US" sz="1475">
                <a:solidFill>
                  <a:srgbClr val="FFCA00"/>
                </a:solidFill>
                <a:latin typeface="Montserrat Bold" panose="00000800000000000000"/>
              </a:rPr>
              <a:t>m</a:t>
            </a:r>
            <a:endParaRPr lang="en-US" sz="1475">
              <a:solidFill>
                <a:srgbClr val="FFCA00"/>
              </a:solidFill>
              <a:latin typeface="Montserrat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1650" y="8679180"/>
            <a:ext cx="956945" cy="265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475">
                <a:solidFill>
                  <a:srgbClr val="FFCA00"/>
                </a:solidFill>
                <a:latin typeface="Montserrat Bold" panose="00000800000000000000"/>
              </a:rPr>
              <a:t>80.32 m</a:t>
            </a:r>
            <a:endParaRPr lang="en-US" sz="1475">
              <a:solidFill>
                <a:srgbClr val="FFCA00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0325" y="404595"/>
            <a:ext cx="14502401" cy="9882405"/>
          </a:xfrm>
          <a:custGeom>
            <a:avLst/>
            <a:gdLst/>
            <a:ahLst/>
            <a:cxnLst/>
            <a:rect l="l" t="t" r="r" b="b"/>
            <a:pathLst>
              <a:path w="14502401" h="9882405">
                <a:moveTo>
                  <a:pt x="0" y="0"/>
                </a:moveTo>
                <a:lnTo>
                  <a:pt x="14502402" y="0"/>
                </a:lnTo>
                <a:lnTo>
                  <a:pt x="14502402" y="9882405"/>
                </a:lnTo>
                <a:lnTo>
                  <a:pt x="0" y="988240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07" t="-12086" r="-1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31056" y="347445"/>
            <a:ext cx="6065296" cy="53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0">
                <a:solidFill>
                  <a:srgbClr val="E65A49"/>
                </a:solidFill>
                <a:latin typeface="Montserrat Bold" panose="00000800000000000000"/>
              </a:rPr>
              <a:t>Population Projection   2070</a:t>
            </a:r>
            <a:endParaRPr lang="en-US" sz="311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19800" y="1638300"/>
            <a:ext cx="1033780" cy="269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E65A49"/>
                </a:solidFill>
                <a:latin typeface="Montserrat Bold" panose="00000800000000000000"/>
              </a:rPr>
              <a:t>84.3 m</a:t>
            </a:r>
            <a:endParaRPr lang="en-US" sz="15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782800" y="3314700"/>
            <a:ext cx="993775" cy="269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E65A49"/>
                </a:solidFill>
                <a:latin typeface="Montserrat Bold" panose="00000800000000000000"/>
              </a:rPr>
              <a:t>83.7m</a:t>
            </a:r>
            <a:endParaRPr lang="en-US" sz="1500">
              <a:solidFill>
                <a:srgbClr val="E65A49"/>
              </a:solidFill>
              <a:latin typeface="Montserrat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286356" y="3768450"/>
            <a:ext cx="3169444" cy="22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FFCA00"/>
                </a:solidFill>
                <a:latin typeface="Montserrat Bold" panose="00000800000000000000"/>
              </a:rPr>
              <a:t>Assuming high number immigration</a:t>
            </a:r>
            <a:endParaRPr lang="en-US" sz="1300">
              <a:solidFill>
                <a:srgbClr val="FFCA00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14523" y="0"/>
            <a:ext cx="10873477" cy="10287000"/>
          </a:xfrm>
          <a:prstGeom prst="rect">
            <a:avLst/>
          </a:prstGeom>
          <a:solidFill>
            <a:srgbClr val="393F4B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8244614" y="853440"/>
            <a:ext cx="8754070" cy="8404860"/>
            <a:chOff x="0" y="0"/>
            <a:chExt cx="11672094" cy="11206480"/>
          </a:xfrm>
        </p:grpSpPr>
        <p:sp>
          <p:nvSpPr>
            <p:cNvPr id="4" name="TextBox 4"/>
            <p:cNvSpPr txBox="1"/>
            <p:nvPr/>
          </p:nvSpPr>
          <p:spPr>
            <a:xfrm>
              <a:off x="2551179" y="10690860"/>
              <a:ext cx="83965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0-14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019139" y="10690860"/>
              <a:ext cx="101891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15-67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725885" y="10690860"/>
              <a:ext cx="720593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67+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0">
              <a:off x="1385094" y="238760"/>
              <a:ext cx="10287000" cy="10287000"/>
              <a:chOff x="0" y="0"/>
              <a:chExt cx="10287000" cy="10287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3422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6851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1167" y="-38100"/>
              <a:ext cx="116072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60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390900"/>
              <a:ext cx="118189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40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7835" y="6819900"/>
              <a:ext cx="114405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20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68684" y="10248900"/>
              <a:ext cx="91320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0 m 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 rot="0">
              <a:off x="1385094" y="763905"/>
              <a:ext cx="10287000" cy="9761855"/>
              <a:chOff x="0" y="525145"/>
              <a:chExt cx="10287000" cy="97618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8240395"/>
                <a:ext cx="3171825" cy="2046605"/>
              </a:xfrm>
              <a:custGeom>
                <a:avLst/>
                <a:gdLst/>
                <a:ahLst/>
                <a:cxnLst/>
                <a:rect l="l" t="t" r="r" b="b"/>
                <a:pathLst>
                  <a:path w="3171825" h="2046605">
                    <a:moveTo>
                      <a:pt x="0" y="2046605"/>
                    </a:moveTo>
                    <a:lnTo>
                      <a:pt x="0" y="253746"/>
                    </a:lnTo>
                    <a:cubicBezTo>
                      <a:pt x="0" y="186449"/>
                      <a:pt x="26734" y="121907"/>
                      <a:pt x="74320" y="74321"/>
                    </a:cubicBezTo>
                    <a:cubicBezTo>
                      <a:pt x="121907" y="26734"/>
                      <a:pt x="186448" y="0"/>
                      <a:pt x="253746" y="0"/>
                    </a:cubicBezTo>
                    <a:lnTo>
                      <a:pt x="2918079" y="0"/>
                    </a:lnTo>
                    <a:cubicBezTo>
                      <a:pt x="2985377" y="0"/>
                      <a:pt x="3049918" y="26734"/>
                      <a:pt x="3097505" y="74321"/>
                    </a:cubicBezTo>
                    <a:cubicBezTo>
                      <a:pt x="3145091" y="121907"/>
                      <a:pt x="3171825" y="186449"/>
                      <a:pt x="3171825" y="253746"/>
                    </a:cubicBezTo>
                    <a:lnTo>
                      <a:pt x="3171825" y="2046605"/>
                    </a:lnTo>
                    <a:close/>
                  </a:path>
                </a:pathLst>
              </a:custGeom>
              <a:solidFill>
                <a:srgbClr val="8F3424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557588" y="525145"/>
                <a:ext cx="3171825" cy="9761855"/>
              </a:xfrm>
              <a:custGeom>
                <a:avLst/>
                <a:gdLst/>
                <a:ahLst/>
                <a:cxnLst/>
                <a:rect l="l" t="t" r="r" b="b"/>
                <a:pathLst>
                  <a:path w="3171825" h="9761855">
                    <a:moveTo>
                      <a:pt x="0" y="9761855"/>
                    </a:moveTo>
                    <a:lnTo>
                      <a:pt x="0" y="253746"/>
                    </a:lnTo>
                    <a:cubicBezTo>
                      <a:pt x="0" y="186448"/>
                      <a:pt x="26734" y="121907"/>
                      <a:pt x="74320" y="74320"/>
                    </a:cubicBezTo>
                    <a:cubicBezTo>
                      <a:pt x="121907" y="26734"/>
                      <a:pt x="186448" y="0"/>
                      <a:pt x="253746" y="0"/>
                    </a:cubicBezTo>
                    <a:lnTo>
                      <a:pt x="2918078" y="0"/>
                    </a:lnTo>
                    <a:cubicBezTo>
                      <a:pt x="2985376" y="0"/>
                      <a:pt x="3049917" y="26734"/>
                      <a:pt x="3097504" y="74320"/>
                    </a:cubicBezTo>
                    <a:cubicBezTo>
                      <a:pt x="3145090" y="121907"/>
                      <a:pt x="3171824" y="186448"/>
                      <a:pt x="3171824" y="253746"/>
                    </a:cubicBezTo>
                    <a:lnTo>
                      <a:pt x="3171824" y="9761855"/>
                    </a:lnTo>
                    <a:close/>
                  </a:path>
                </a:pathLst>
              </a:custGeom>
              <a:solidFill>
                <a:srgbClr val="8F3424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7115175" y="7623175"/>
                <a:ext cx="3171825" cy="2663825"/>
              </a:xfrm>
              <a:custGeom>
                <a:avLst/>
                <a:gdLst/>
                <a:ahLst/>
                <a:cxnLst/>
                <a:rect l="l" t="t" r="r" b="b"/>
                <a:pathLst>
                  <a:path w="3171825" h="2663825">
                    <a:moveTo>
                      <a:pt x="0" y="2663825"/>
                    </a:moveTo>
                    <a:lnTo>
                      <a:pt x="0" y="253746"/>
                    </a:lnTo>
                    <a:cubicBezTo>
                      <a:pt x="0" y="113606"/>
                      <a:pt x="113606" y="0"/>
                      <a:pt x="253746" y="0"/>
                    </a:cubicBezTo>
                    <a:lnTo>
                      <a:pt x="2918079" y="0"/>
                    </a:lnTo>
                    <a:cubicBezTo>
                      <a:pt x="3058219" y="0"/>
                      <a:pt x="3171825" y="113606"/>
                      <a:pt x="3171825" y="253746"/>
                    </a:cubicBezTo>
                    <a:lnTo>
                      <a:pt x="3171825" y="2663825"/>
                    </a:lnTo>
                    <a:close/>
                  </a:path>
                </a:pathLst>
              </a:custGeom>
              <a:solidFill>
                <a:srgbClr val="8F3424"/>
              </a:solidFill>
            </p:spPr>
          </p:sp>
        </p:grpSp>
      </p:grpSp>
      <p:sp>
        <p:nvSpPr>
          <p:cNvPr id="20" name="Freeform 20"/>
          <p:cNvSpPr/>
          <p:nvPr/>
        </p:nvSpPr>
        <p:spPr>
          <a:xfrm>
            <a:off x="9846056" y="7178941"/>
            <a:ext cx="953492" cy="1524479"/>
          </a:xfrm>
          <a:custGeom>
            <a:avLst/>
            <a:gdLst/>
            <a:ahLst/>
            <a:cxnLst/>
            <a:rect l="l" t="t" r="r" b="b"/>
            <a:pathLst>
              <a:path w="953492" h="1524479">
                <a:moveTo>
                  <a:pt x="0" y="0"/>
                </a:moveTo>
                <a:lnTo>
                  <a:pt x="953492" y="0"/>
                </a:lnTo>
                <a:lnTo>
                  <a:pt x="953492" y="1524479"/>
                </a:lnTo>
                <a:lnTo>
                  <a:pt x="0" y="15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462560" y="4537686"/>
            <a:ext cx="1234440" cy="4114800"/>
          </a:xfrm>
          <a:custGeom>
            <a:avLst/>
            <a:gdLst/>
            <a:ahLst/>
            <a:cxnLst/>
            <a:rect l="l" t="t" r="r" b="b"/>
            <a:pathLst>
              <a:path w="1234440" h="4114800">
                <a:moveTo>
                  <a:pt x="0" y="0"/>
                </a:moveTo>
                <a:lnTo>
                  <a:pt x="1234440" y="0"/>
                </a:lnTo>
                <a:lnTo>
                  <a:pt x="12344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363875" y="6743078"/>
            <a:ext cx="1200709" cy="1960342"/>
          </a:xfrm>
          <a:custGeom>
            <a:avLst/>
            <a:gdLst/>
            <a:ahLst/>
            <a:cxnLst/>
            <a:rect l="l" t="t" r="r" b="b"/>
            <a:pathLst>
              <a:path w="1200709" h="1960342">
                <a:moveTo>
                  <a:pt x="0" y="0"/>
                </a:moveTo>
                <a:lnTo>
                  <a:pt x="1200709" y="0"/>
                </a:lnTo>
                <a:lnTo>
                  <a:pt x="1200709" y="1960342"/>
                </a:lnTo>
                <a:lnTo>
                  <a:pt x="0" y="1960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4402" y="63099"/>
            <a:ext cx="6015406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55641"/>
                </a:solidFill>
                <a:latin typeface="DM Serif Display"/>
              </a:rPr>
              <a:t>Age Distribution</a:t>
            </a:r>
            <a:endParaRPr lang="en-US" sz="8000">
              <a:solidFill>
                <a:srgbClr val="D55641"/>
              </a:solidFill>
              <a:latin typeface="DM Serif Display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96163" y="1495024"/>
            <a:ext cx="1767234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ontserrat Bold" panose="00000800000000000000"/>
              </a:rPr>
              <a:t>56.9 m</a:t>
            </a:r>
            <a:endParaRPr lang="en-US" sz="2800">
              <a:solidFill>
                <a:srgbClr val="FFFFFF"/>
              </a:solidFill>
              <a:latin typeface="Montserrat Bold" panose="00000800000000000000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ontserrat Bold" panose="00000800000000000000"/>
              </a:rPr>
              <a:t>~67.6%</a:t>
            </a:r>
            <a:endParaRPr lang="en-US" sz="2800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135275" y="5737882"/>
            <a:ext cx="1556007" cy="85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465">
                <a:solidFill>
                  <a:srgbClr val="FFFFFF"/>
                </a:solidFill>
                <a:latin typeface="Montserrat Bold" panose="00000800000000000000"/>
              </a:rPr>
              <a:t>15.5 m</a:t>
            </a:r>
            <a:endParaRPr lang="en-US" sz="2465">
              <a:solidFill>
                <a:srgbClr val="FFFFFF"/>
              </a:solidFill>
              <a:latin typeface="Montserrat Bold" panose="00000800000000000000"/>
            </a:endParaRP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465">
                <a:solidFill>
                  <a:srgbClr val="FFFFFF"/>
                </a:solidFill>
                <a:latin typeface="Montserrat Bold" panose="00000800000000000000"/>
              </a:rPr>
              <a:t>18.3 %</a:t>
            </a:r>
            <a:endParaRPr lang="en-US" sz="2465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4402" y="3876283"/>
            <a:ext cx="6986379" cy="352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 Bold" panose="00000800000000000000"/>
              </a:rPr>
              <a:t>To better understand the population and workforce.</a:t>
            </a:r>
            <a:endParaRPr lang="en-US" sz="2600">
              <a:solidFill>
                <a:srgbClr val="FFFFFF"/>
              </a:solidFill>
              <a:latin typeface="Montserrat Bold" panose="00000800000000000000"/>
            </a:endParaRP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 Bold" panose="00000800000000000000"/>
              </a:rPr>
              <a:t> Let's divide age into:</a:t>
            </a:r>
            <a:endParaRPr lang="en-US" sz="2600">
              <a:solidFill>
                <a:srgbClr val="FFFFFF"/>
              </a:solidFill>
              <a:latin typeface="Montserrat Bold" panose="00000800000000000000"/>
            </a:endParaRPr>
          </a:p>
          <a:p>
            <a:pPr>
              <a:lnSpc>
                <a:spcPts val="3640"/>
              </a:lnSpc>
            </a:p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 Bold" panose="00000800000000000000"/>
              </a:rPr>
              <a:t>   1. Nonworking age ( 0-14, 67+ )</a:t>
            </a:r>
            <a:endParaRPr lang="en-US" sz="2400">
              <a:solidFill>
                <a:srgbClr val="FFFFFF"/>
              </a:solidFill>
              <a:latin typeface="Montserrat Bold" panose="00000800000000000000"/>
            </a:endParaRP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 Bold" panose="00000800000000000000"/>
              </a:rPr>
              <a:t>   2. </a:t>
            </a:r>
            <a:r>
              <a:rPr lang="en-US" sz="2400">
                <a:solidFill>
                  <a:srgbClr val="FFFFFF"/>
                </a:solidFill>
                <a:latin typeface="Montserrat Bold" panose="00000800000000000000"/>
              </a:rPr>
              <a:t>Working age ( 15 - 67 )</a:t>
            </a:r>
            <a:endParaRPr lang="en-US" sz="2400">
              <a:solidFill>
                <a:srgbClr val="FFFFFF"/>
              </a:solidFill>
              <a:latin typeface="Montserrat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663804" y="6341559"/>
            <a:ext cx="1360363" cy="75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5">
                <a:solidFill>
                  <a:srgbClr val="FFFFFF"/>
                </a:solidFill>
                <a:latin typeface="Montserrat Bold" panose="00000800000000000000"/>
              </a:rPr>
              <a:t>11.9 m</a:t>
            </a:r>
            <a:endParaRPr lang="en-US" sz="2155">
              <a:solidFill>
                <a:srgbClr val="FFFFFF"/>
              </a:solidFill>
              <a:latin typeface="Montserrat Bold" panose="00000800000000000000"/>
            </a:endParaRPr>
          </a:p>
          <a:p>
            <a:pPr algn="ctr">
              <a:lnSpc>
                <a:spcPts val="3015"/>
              </a:lnSpc>
              <a:spcBef>
                <a:spcPct val="0"/>
              </a:spcBef>
            </a:pPr>
            <a:r>
              <a:rPr lang="en-US" sz="2155">
                <a:solidFill>
                  <a:srgbClr val="FFFFFF"/>
                </a:solidFill>
                <a:latin typeface="Montserrat Bold" panose="00000800000000000000"/>
              </a:rPr>
              <a:t>14.1 %</a:t>
            </a:r>
            <a:endParaRPr lang="en-US" sz="2155">
              <a:solidFill>
                <a:srgbClr val="FFFFFF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2412</Words>
  <Application>WPS Presentation</Application>
  <PresentationFormat>On-screen Show (4:3)</PresentationFormat>
  <Paragraphs>295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SimSun</vt:lpstr>
      <vt:lpstr>Wingdings</vt:lpstr>
      <vt:lpstr>Canva Sans Bold</vt:lpstr>
      <vt:lpstr>Montserrat Bold</vt:lpstr>
      <vt:lpstr>DM Serif Display</vt:lpstr>
      <vt:lpstr>Montserrat</vt:lpstr>
      <vt:lpstr>Oswald Bold</vt:lpstr>
      <vt:lpstr>Lato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Demographic Changes In Germany</dc:title>
  <dc:creator/>
  <cp:lastModifiedBy>Walid M</cp:lastModifiedBy>
  <cp:revision>8</cp:revision>
  <dcterms:created xsi:type="dcterms:W3CDTF">2006-08-16T00:00:00Z</dcterms:created>
  <dcterms:modified xsi:type="dcterms:W3CDTF">2023-11-14T13:06:33Z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46749F3124524BE5886B9209E5946A11_12</vt:lpwstr>
  </property>
  <property fmtid="{D5CDD505-2E9C-101B-9397-08002B2CF9AE}" pid="3" name="KSOProductBuildVer">
    <vt:lpwstr>1033-12.2.0.13266</vt:lpwstr>
  </property>
</Properties>
</file>